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83" r:id="rId2"/>
    <p:sldId id="285" r:id="rId3"/>
    <p:sldId id="286" r:id="rId4"/>
    <p:sldId id="287" r:id="rId5"/>
    <p:sldId id="288" r:id="rId6"/>
    <p:sldId id="289" r:id="rId7"/>
    <p:sldId id="290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271" r:id="rId18"/>
    <p:sldId id="301" r:id="rId19"/>
    <p:sldId id="272" r:id="rId20"/>
    <p:sldId id="302" r:id="rId21"/>
    <p:sldId id="273" r:id="rId22"/>
    <p:sldId id="307" r:id="rId23"/>
    <p:sldId id="308" r:id="rId24"/>
  </p:sldIdLst>
  <p:sldSz cx="12192000" cy="6858000"/>
  <p:notesSz cx="6858000" cy="9144000"/>
  <p:embeddedFontLst>
    <p:embeddedFont>
      <p:font typeface="Montserrat SemiBold" charset="-52"/>
      <p:bold r:id="rId26"/>
      <p:boldItalic r:id="rId27"/>
    </p:embeddedFont>
    <p:embeddedFont>
      <p:font typeface="Montserrat ExtraBold" charset="-52"/>
      <p:bold r:id="rId28"/>
      <p:boldItalic r:id="rId29"/>
    </p:embeddedFont>
    <p:embeddedFont>
      <p:font typeface="Montserrat Medium" charset="-52"/>
      <p:regular r:id="rId30"/>
      <p:italic r:id="rId31"/>
    </p:embeddedFont>
    <p:embeddedFont>
      <p:font typeface="Proxima Nova" charset="0"/>
      <p:regular r:id="rId32"/>
      <p:bold r:id="rId33"/>
      <p:italic r:id="rId34"/>
      <p:boldItalic r:id="rId35"/>
    </p:embeddedFont>
    <p:embeddedFont>
      <p:font typeface="Montserrat Light" charset="-52"/>
      <p:regular r:id="rId36"/>
      <p:italic r:id="rId37"/>
    </p:embeddedFont>
    <p:embeddedFont>
      <p:font typeface="Calibri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hU9hZi0UhS2oqEOv03yCtA//y0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8294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677" autoAdjust="0"/>
  </p:normalViewPr>
  <p:slideViewPr>
    <p:cSldViewPr snapToGrid="0" showGuides="1">
      <p:cViewPr varScale="1">
        <p:scale>
          <a:sx n="102" d="100"/>
          <a:sy n="102" d="100"/>
        </p:scale>
        <p:origin x="-372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u="sng" dirty="0">
                <a:solidFill>
                  <a:srgbClr val="FF0000"/>
                </a:solidFill>
              </a:rPr>
              <a:t>УВАГА! ПЕРЕД РЕДАГУВАННЯМ ПРЕЗЕНТАЦІЇ ОЗНАЙОМТЕСЬ ТА ДОТРИМУЙТЕСЬ ВИМОГ І СТИЛІСТИКИ!</a:t>
            </a:r>
            <a:br>
              <a:rPr lang="uk-UA" b="1" u="sng" dirty="0">
                <a:solidFill>
                  <a:srgbClr val="FF0000"/>
                </a:solidFill>
              </a:rPr>
            </a:br>
            <a:r>
              <a:rPr lang="uk-UA" b="1" u="sng" dirty="0">
                <a:solidFill>
                  <a:srgbClr val="FF0000"/>
                </a:solidFill>
              </a:rPr>
              <a:t/>
            </a:r>
            <a:br>
              <a:rPr lang="uk-UA" b="1" u="sng" dirty="0">
                <a:solidFill>
                  <a:srgbClr val="FF0000"/>
                </a:solidFill>
              </a:rPr>
            </a:br>
            <a:r>
              <a:rPr lang="uk-UA" b="0" u="none" dirty="0">
                <a:solidFill>
                  <a:srgbClr val="FF0000"/>
                </a:solidFill>
              </a:rPr>
              <a:t>1) </a:t>
            </a:r>
            <a:r>
              <a:rPr lang="uk-UA" b="0" u="none" dirty="0" smtClean="0">
                <a:solidFill>
                  <a:srgbClr val="FF0000"/>
                </a:solidFill>
              </a:rPr>
              <a:t>Шрифт</a:t>
            </a:r>
            <a:r>
              <a:rPr lang="uk-UA" b="0" u="none" baseline="0" dirty="0" smtClean="0">
                <a:solidFill>
                  <a:srgbClr val="FF0000"/>
                </a:solidFill>
              </a:rPr>
              <a:t> </a:t>
            </a:r>
            <a:r>
              <a:rPr lang="en-US" b="0" u="none" baseline="0" dirty="0" smtClean="0">
                <a:solidFill>
                  <a:srgbClr val="FF0000"/>
                </a:solidFill>
              </a:rPr>
              <a:t>Monserrat</a:t>
            </a:r>
            <a:r>
              <a:rPr lang="uk-UA" b="0" i="0" u="none" dirty="0" smtClean="0">
                <a:solidFill>
                  <a:srgbClr val="FF0000"/>
                </a:solidFill>
              </a:rPr>
              <a:t>. Протягом презентації використовуйте </a:t>
            </a:r>
            <a:r>
              <a:rPr lang="uk-UA" b="0" i="0" u="none" dirty="0">
                <a:solidFill>
                  <a:srgbClr val="FF0000"/>
                </a:solidFill>
              </a:rPr>
              <a:t>тільки його</a:t>
            </a:r>
            <a:r>
              <a:rPr lang="uk-UA" b="0" i="0" u="none" dirty="0" smtClean="0">
                <a:solidFill>
                  <a:srgbClr val="FF0000"/>
                </a:solidFill>
              </a:rPr>
              <a:t>. Комбінування</a:t>
            </a:r>
            <a:r>
              <a:rPr lang="uk-UA" b="0" i="0" u="none" baseline="0" dirty="0" smtClean="0">
                <a:solidFill>
                  <a:srgbClr val="FF0000"/>
                </a:solidFill>
              </a:rPr>
              <a:t> різних шрифтів в одній презентації ознака несмаку.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0" i="0" u="none" dirty="0">
                <a:solidFill>
                  <a:srgbClr val="FF0000"/>
                </a:solidFill>
              </a:rPr>
              <a:t>2) Кольори не змінюйте. Презентація виконана в єдиному стилі із використанням фірмових кольорів. </a:t>
            </a:r>
            <a:br>
              <a:rPr lang="uk-UA" b="0" i="0" u="none" dirty="0">
                <a:solidFill>
                  <a:srgbClr val="FF0000"/>
                </a:solidFill>
              </a:rPr>
            </a:br>
            <a:r>
              <a:rPr lang="uk-UA" b="0" i="0" u="none" dirty="0">
                <a:solidFill>
                  <a:srgbClr val="FF0000"/>
                </a:solidFill>
              </a:rPr>
              <a:t>3) Умовне число «100», «1000» змінюєте на </a:t>
            </a:r>
            <a:r>
              <a:rPr lang="uk-UA" b="0" i="0" u="none" dirty="0" smtClean="0">
                <a:solidFill>
                  <a:srgbClr val="FF0000"/>
                </a:solidFill>
              </a:rPr>
              <a:t>свої значення. </a:t>
            </a:r>
            <a:r>
              <a:rPr lang="uk-UA" b="0" i="0" u="none" dirty="0">
                <a:solidFill>
                  <a:srgbClr val="FF0000"/>
                </a:solidFill>
              </a:rPr>
              <a:t>Розмір встановлений за умовчуванням – його також не змінюємо. Просто у віконці для редагування вводимо необхідне значення</a:t>
            </a:r>
            <a:r>
              <a:rPr lang="uk-UA" b="0" i="0" u="none" dirty="0" smtClean="0">
                <a:solidFill>
                  <a:srgbClr val="FF0000"/>
                </a:solidFill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0" i="0" u="none" dirty="0" smtClean="0">
                <a:solidFill>
                  <a:srgbClr val="FF0000"/>
                </a:solidFill>
              </a:rPr>
              <a:t>4) Червоним виділено</a:t>
            </a:r>
            <a:r>
              <a:rPr lang="uk-UA" b="0" i="0" u="none" baseline="0" dirty="0" smtClean="0">
                <a:solidFill>
                  <a:srgbClr val="FF0000"/>
                </a:solidFill>
              </a:rPr>
              <a:t> приклади. Коли підставите своє – не </a:t>
            </a:r>
            <a:r>
              <a:rPr lang="uk-UA" b="0" i="0" u="none" baseline="0" dirty="0" err="1" smtClean="0">
                <a:solidFill>
                  <a:srgbClr val="FF0000"/>
                </a:solidFill>
              </a:rPr>
              <a:t>забудьте</a:t>
            </a:r>
            <a:r>
              <a:rPr lang="uk-UA" b="0" i="0" u="none" baseline="0" dirty="0" smtClean="0">
                <a:solidFill>
                  <a:srgbClr val="FF0000"/>
                </a:solidFill>
              </a:rPr>
              <a:t> змінити колір. Ще раз: червоне - це приклад.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0" i="0" u="none" dirty="0">
                <a:solidFill>
                  <a:srgbClr val="FF0000"/>
                </a:solidFill>
              </a:rPr>
              <a:t>5</a:t>
            </a:r>
            <a:r>
              <a:rPr lang="uk-UA" b="0" i="0" u="none" dirty="0" smtClean="0">
                <a:solidFill>
                  <a:srgbClr val="FF0000"/>
                </a:solidFill>
              </a:rPr>
              <a:t>) </a:t>
            </a:r>
            <a:r>
              <a:rPr lang="uk-UA" b="0" i="0" u="none" dirty="0">
                <a:solidFill>
                  <a:srgbClr val="FF0000"/>
                </a:solidFill>
              </a:rPr>
              <a:t>Елементи не переміщуйте. Єдиний випадок коли можна видалити елемент це не відповідність позиції вашій </a:t>
            </a:r>
            <a:r>
              <a:rPr lang="uk-UA" b="0" i="0" u="none" dirty="0" smtClean="0">
                <a:solidFill>
                  <a:srgbClr val="FF0000"/>
                </a:solidFill>
              </a:rPr>
              <a:t>ТГ</a:t>
            </a:r>
            <a:r>
              <a:rPr lang="uk-UA" b="0" i="0" u="none" dirty="0">
                <a:solidFill>
                  <a:srgbClr val="FF0000"/>
                </a:solidFill>
              </a:rPr>
              <a:t>. Наприклад, за </a:t>
            </a:r>
            <a:r>
              <a:rPr lang="uk-UA" b="0" i="0" u="none" dirty="0" smtClean="0">
                <a:solidFill>
                  <a:srgbClr val="FF0000"/>
                </a:solidFill>
              </a:rPr>
              <a:t>2024 </a:t>
            </a:r>
            <a:r>
              <a:rPr lang="uk-UA" b="0" i="0" u="none" dirty="0">
                <a:solidFill>
                  <a:srgbClr val="FF0000"/>
                </a:solidFill>
              </a:rPr>
              <a:t>рік на території </a:t>
            </a:r>
            <a:r>
              <a:rPr lang="uk-UA" b="0" i="0" u="none" dirty="0" smtClean="0">
                <a:solidFill>
                  <a:srgbClr val="FF0000"/>
                </a:solidFill>
              </a:rPr>
              <a:t>ТГ </a:t>
            </a:r>
            <a:r>
              <a:rPr lang="uk-UA" b="0" i="0" u="none" dirty="0">
                <a:solidFill>
                  <a:srgbClr val="FF0000"/>
                </a:solidFill>
              </a:rPr>
              <a:t>не відбулось жодного вбивства, відповідно розкриття немає. </a:t>
            </a:r>
            <a:r>
              <a:rPr lang="uk-UA" b="0" i="0" u="none" dirty="0" smtClean="0">
                <a:solidFill>
                  <a:srgbClr val="FF0000"/>
                </a:solidFill>
              </a:rPr>
              <a:t>Отже</a:t>
            </a:r>
            <a:r>
              <a:rPr lang="uk-UA" b="0" i="0" u="none" dirty="0">
                <a:solidFill>
                  <a:srgbClr val="FF0000"/>
                </a:solidFill>
              </a:rPr>
              <a:t>, видаляєте цю графу. А стовпчик вирівнюєте. Елементи не повинні бути хаотично розкидані по слайду. Нулів «О» чи «-» бути не повинно.</a:t>
            </a:r>
            <a:br>
              <a:rPr lang="uk-UA" b="0" i="0" u="none" dirty="0">
                <a:solidFill>
                  <a:srgbClr val="FF0000"/>
                </a:solidFill>
              </a:rPr>
            </a:br>
            <a:r>
              <a:rPr lang="uk-UA" b="0" i="0" u="none" dirty="0" smtClean="0">
                <a:solidFill>
                  <a:srgbClr val="FF0000"/>
                </a:solidFill>
              </a:rPr>
              <a:t>6) </a:t>
            </a:r>
            <a:r>
              <a:rPr lang="uk-UA" b="0" i="0" u="none" dirty="0">
                <a:solidFill>
                  <a:srgbClr val="FF0000"/>
                </a:solidFill>
              </a:rPr>
              <a:t>Ваша презентація – це лише опорний конспект, це підказка для вас і зручний </a:t>
            </a:r>
            <a:r>
              <a:rPr lang="uk-UA" b="0" i="0" u="none" dirty="0" err="1">
                <a:solidFill>
                  <a:srgbClr val="FF0000"/>
                </a:solidFill>
              </a:rPr>
              <a:t>візуал</a:t>
            </a:r>
            <a:r>
              <a:rPr lang="uk-UA" b="0" i="0" u="none" dirty="0">
                <a:solidFill>
                  <a:srgbClr val="FF0000"/>
                </a:solidFill>
              </a:rPr>
              <a:t> для слухачів. Просто брати і просто називати цифри з презентації – це не звітування. Основні поняття повинні проговорюватись усно у промові.</a:t>
            </a:r>
            <a:br>
              <a:rPr lang="uk-UA" b="0" i="0" u="none" dirty="0">
                <a:solidFill>
                  <a:srgbClr val="FF0000"/>
                </a:solidFill>
              </a:rPr>
            </a:br>
            <a:r>
              <a:rPr lang="uk-UA" b="0" i="0" u="none" dirty="0">
                <a:solidFill>
                  <a:srgbClr val="FF0000"/>
                </a:solidFill>
              </a:rPr>
              <a:t/>
            </a:r>
            <a:br>
              <a:rPr lang="uk-UA" b="0" i="0" u="none" dirty="0">
                <a:solidFill>
                  <a:srgbClr val="FF0000"/>
                </a:solidFill>
              </a:rPr>
            </a:br>
            <a:r>
              <a:rPr lang="uk-UA" b="0" i="0" u="none" dirty="0">
                <a:solidFill>
                  <a:srgbClr val="FF0000"/>
                </a:solidFill>
              </a:rPr>
              <a:t>За додатковою інформацією чи питаннями щодо оформлення презентації не соромтесь телефонуйте: 067 284 72 00 Ярослава Крамаренко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25353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i="0" u="sng" dirty="0" smtClean="0">
                <a:solidFill>
                  <a:srgbClr val="FF0000"/>
                </a:solidFill>
              </a:rPr>
              <a:t>Вам </a:t>
            </a:r>
            <a:r>
              <a:rPr lang="ru-RU" b="1" i="0" u="sng" dirty="0" err="1" smtClean="0">
                <a:solidFill>
                  <a:srgbClr val="FF0000"/>
                </a:solidFill>
              </a:rPr>
              <a:t>запропоновано</a:t>
            </a:r>
            <a:r>
              <a:rPr lang="ru-RU" b="1" i="0" u="sng" dirty="0" smtClean="0">
                <a:solidFill>
                  <a:srgbClr val="FF0000"/>
                </a:solidFill>
              </a:rPr>
              <a:t> </a:t>
            </a:r>
            <a:r>
              <a:rPr lang="ru-RU" b="1" i="0" u="sng" dirty="0" err="1" smtClean="0">
                <a:solidFill>
                  <a:srgbClr val="FF0000"/>
                </a:solidFill>
              </a:rPr>
              <a:t>варіанти</a:t>
            </a:r>
            <a:r>
              <a:rPr lang="ru-RU" b="1" i="0" u="sng" baseline="0" dirty="0" smtClean="0">
                <a:solidFill>
                  <a:srgbClr val="FF0000"/>
                </a:solidFill>
              </a:rPr>
              <a:t> до прикладу.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i="0" u="none" dirty="0" err="1" smtClean="0">
                <a:solidFill>
                  <a:srgbClr val="FF0000"/>
                </a:solidFill>
              </a:rPr>
              <a:t>Підставьте</a:t>
            </a:r>
            <a:r>
              <a:rPr lang="ru-RU" b="0" i="0" u="none" dirty="0" smtClean="0">
                <a:solidFill>
                  <a:srgbClr val="FF0000"/>
                </a:solidFill>
              </a:rPr>
              <a:t> те, </a:t>
            </a:r>
            <a:r>
              <a:rPr lang="ru-RU" b="0" i="0" u="none" dirty="0" err="1" smtClean="0">
                <a:solidFill>
                  <a:srgbClr val="FF0000"/>
                </a:solidFill>
              </a:rPr>
              <a:t>що</a:t>
            </a:r>
            <a:r>
              <a:rPr lang="ru-RU" b="0" i="0" u="none" dirty="0" smtClean="0">
                <a:solidFill>
                  <a:srgbClr val="FF0000"/>
                </a:solidFill>
              </a:rPr>
              <a:t> </a:t>
            </a:r>
            <a:r>
              <a:rPr lang="ru-RU" b="0" i="0" u="none" dirty="0" err="1" smtClean="0">
                <a:solidFill>
                  <a:srgbClr val="FF0000"/>
                </a:solidFill>
              </a:rPr>
              <a:t>підходить</a:t>
            </a:r>
            <a:r>
              <a:rPr lang="ru-RU" b="0" i="0" u="none" dirty="0" smtClean="0">
                <a:solidFill>
                  <a:srgbClr val="FF0000"/>
                </a:solidFill>
              </a:rPr>
              <a:t> </a:t>
            </a:r>
            <a:r>
              <a:rPr lang="ru-RU" b="0" i="0" u="none" dirty="0" err="1" smtClean="0">
                <a:solidFill>
                  <a:srgbClr val="FF0000"/>
                </a:solidFill>
              </a:rPr>
              <a:t>саме</a:t>
            </a:r>
            <a:r>
              <a:rPr lang="ru-RU" b="0" i="0" u="none" dirty="0" smtClean="0">
                <a:solidFill>
                  <a:srgbClr val="FF0000"/>
                </a:solidFill>
              </a:rPr>
              <a:t> вам.</a:t>
            </a:r>
            <a:r>
              <a:rPr lang="ru-RU" b="0" i="0" u="none" baseline="0" dirty="0" smtClean="0">
                <a:solidFill>
                  <a:srgbClr val="FF0000"/>
                </a:solidFill>
              </a:rPr>
              <a:t> </a:t>
            </a:r>
            <a:r>
              <a:rPr lang="ru-RU" b="0" i="0" u="none" baseline="0" dirty="0" err="1" smtClean="0">
                <a:solidFill>
                  <a:srgbClr val="FF0000"/>
                </a:solidFill>
              </a:rPr>
              <a:t>Вкажіть</a:t>
            </a:r>
            <a:r>
              <a:rPr lang="ru-RU" b="0" i="0" u="none" baseline="0" dirty="0" smtClean="0">
                <a:solidFill>
                  <a:srgbClr val="FF0000"/>
                </a:solidFill>
              </a:rPr>
              <a:t> </a:t>
            </a:r>
            <a:r>
              <a:rPr lang="ru-RU" b="0" i="0" u="none" baseline="0" dirty="0" err="1" smtClean="0">
                <a:solidFill>
                  <a:srgbClr val="FF0000"/>
                </a:solidFill>
              </a:rPr>
              <a:t>ті</a:t>
            </a:r>
            <a:r>
              <a:rPr lang="ru-RU" b="0" i="0" u="none" baseline="0" dirty="0" smtClean="0">
                <a:solidFill>
                  <a:srgbClr val="FF0000"/>
                </a:solidFill>
              </a:rPr>
              <a:t> </a:t>
            </a:r>
            <a:r>
              <a:rPr lang="ru-RU" b="0" i="0" u="none" baseline="0" dirty="0" err="1" smtClean="0">
                <a:solidFill>
                  <a:srgbClr val="FF0000"/>
                </a:solidFill>
              </a:rPr>
              <a:t>організації</a:t>
            </a:r>
            <a:r>
              <a:rPr lang="ru-RU" b="0" i="0" u="none" baseline="0" dirty="0" smtClean="0">
                <a:solidFill>
                  <a:srgbClr val="FF0000"/>
                </a:solidFill>
              </a:rPr>
              <a:t> (теми </a:t>
            </a:r>
            <a:r>
              <a:rPr lang="ru-RU" b="0" i="0" u="none" baseline="0" dirty="0" err="1" smtClean="0">
                <a:solidFill>
                  <a:srgbClr val="FF0000"/>
                </a:solidFill>
              </a:rPr>
              <a:t>зустрічей</a:t>
            </a:r>
            <a:r>
              <a:rPr lang="ru-RU" b="0" i="0" u="none" baseline="0" dirty="0" smtClean="0">
                <a:solidFill>
                  <a:srgbClr val="FF0000"/>
                </a:solidFill>
              </a:rPr>
              <a:t>) з </a:t>
            </a:r>
            <a:r>
              <a:rPr lang="ru-RU" b="0" i="0" u="none" baseline="0" dirty="0" err="1" smtClean="0">
                <a:solidFill>
                  <a:srgbClr val="FF0000"/>
                </a:solidFill>
              </a:rPr>
              <a:t>якими</a:t>
            </a:r>
            <a:r>
              <a:rPr lang="ru-RU" b="0" i="0" u="none" baseline="0" dirty="0" smtClean="0">
                <a:solidFill>
                  <a:srgbClr val="FF0000"/>
                </a:solidFill>
              </a:rPr>
              <a:t> </a:t>
            </a:r>
            <a:r>
              <a:rPr lang="ru-RU" b="0" i="0" u="none" baseline="0" dirty="0" err="1" smtClean="0">
                <a:solidFill>
                  <a:srgbClr val="FF0000"/>
                </a:solidFill>
              </a:rPr>
              <a:t>співпрацювали</a:t>
            </a:r>
            <a:r>
              <a:rPr lang="ru-RU" b="0" i="0" u="none" baseline="0" dirty="0" smtClean="0">
                <a:solidFill>
                  <a:srgbClr val="FF0000"/>
                </a:solidFill>
              </a:rPr>
              <a:t> </a:t>
            </a:r>
            <a:r>
              <a:rPr lang="ru-RU" b="0" i="0" u="none" baseline="0" dirty="0" err="1" smtClean="0">
                <a:solidFill>
                  <a:srgbClr val="FF0000"/>
                </a:solidFill>
              </a:rPr>
              <a:t>протягом</a:t>
            </a:r>
            <a:r>
              <a:rPr lang="ru-RU" b="0" i="0" u="none" baseline="0" dirty="0" smtClean="0">
                <a:solidFill>
                  <a:srgbClr val="FF0000"/>
                </a:solidFill>
              </a:rPr>
              <a:t> року.</a:t>
            </a:r>
            <a:endParaRPr lang="ru-RU" b="0" i="0" u="none" dirty="0" smtClean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6657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8669888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85458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255074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49022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998444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451744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342" name="Google Shape;34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342" name="Google Shape;34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740360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FF0000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 цьому слайді ви зазначаєте ті види КП, які</a:t>
            </a:r>
            <a:endParaRPr lang="uk-UA" sz="1050" dirty="0" smtClean="0">
              <a:latin typeface="Montserrat Light" panose="00000400000000000000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FF0000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стосуються вашої ТГ. Зайві позиції – прибрати,</a:t>
            </a:r>
            <a:endParaRPr lang="uk-UA" sz="1050" dirty="0" smtClean="0">
              <a:latin typeface="Montserrat Light" panose="00000400000000000000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FF0000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необхідні – додати.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8" name="Google Shape;35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727658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8" name="Google Shape;35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685353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uk-UA" dirty="0" smtClean="0"/>
          </a:p>
        </p:txBody>
      </p:sp>
      <p:sp>
        <p:nvSpPr>
          <p:cNvPr id="381" name="Google Shape;38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Font typeface="Wingdings" panose="05000000000000000000" pitchFamily="2" charset="2"/>
              <a:buNone/>
            </a:pPr>
            <a:endParaRPr b="0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258085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Font typeface="Wingdings" panose="05000000000000000000" pitchFamily="2" charset="2"/>
              <a:buNone/>
            </a:pPr>
            <a:endParaRPr b="0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11437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uk-UA" sz="1200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Під час виступу важливо зазначити, як вплинула кожна ініціатива на </a:t>
            </a:r>
            <a:r>
              <a:rPr lang="uk-UA" sz="1200" dirty="0" err="1" smtClean="0">
                <a:solidFill>
                  <a:srgbClr val="FF0000"/>
                </a:solidFill>
                <a:latin typeface="Montserrat Light" panose="00000400000000000000" pitchFamily="2" charset="-52"/>
              </a:rPr>
              <a:t>безпекову</a:t>
            </a:r>
            <a:r>
              <a:rPr lang="uk-UA" sz="1200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 обстановку в ТГ, хто сприяв/допомагав у її реалізації</a:t>
            </a:r>
          </a:p>
          <a:p>
            <a:pPr algn="just"/>
            <a:r>
              <a:rPr lang="uk-UA" sz="1200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та які відгуки мешканців після її</a:t>
            </a:r>
            <a:r>
              <a:rPr lang="uk-UA" sz="1200" baseline="0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 </a:t>
            </a:r>
            <a:r>
              <a:rPr lang="uk-UA" sz="1200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запровадження?</a:t>
            </a:r>
            <a:r>
              <a:rPr lang="uk-UA" sz="1200" baseline="0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 </a:t>
            </a:r>
            <a:r>
              <a:rPr lang="uk-UA" sz="1200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Надайте розгорнуту відповідь.</a:t>
            </a:r>
            <a:r>
              <a:rPr lang="uk-UA" sz="1200" baseline="0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 </a:t>
            </a:r>
            <a:r>
              <a:rPr lang="ru-RU" dirty="0" err="1" smtClean="0"/>
              <a:t>Червоним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кольором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виділено</a:t>
            </a:r>
            <a:r>
              <a:rPr lang="ru-RU" baseline="0" dirty="0" smtClean="0"/>
              <a:t> те, </a:t>
            </a:r>
            <a:r>
              <a:rPr lang="ru-RU" baseline="0" dirty="0" err="1" smtClean="0"/>
              <a:t>що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потрібно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змінити</a:t>
            </a:r>
            <a:r>
              <a:rPr lang="ru-RU" baseline="0" dirty="0" smtClean="0"/>
              <a:t> та </a:t>
            </a:r>
            <a:r>
              <a:rPr lang="ru-RU" baseline="0" dirty="0" err="1" smtClean="0"/>
              <a:t>підставити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свої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дані</a:t>
            </a:r>
            <a:r>
              <a:rPr lang="ru-RU" baseline="0" dirty="0" smtClean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11286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i="0" u="sng" dirty="0" smtClean="0">
                <a:solidFill>
                  <a:srgbClr val="FF0000"/>
                </a:solidFill>
              </a:rPr>
              <a:t>Вставте фото. Якщо їх багато - </a:t>
            </a:r>
            <a:r>
              <a:rPr lang="uk-UA" b="1" i="0" u="sng" baseline="0" dirty="0" smtClean="0">
                <a:solidFill>
                  <a:srgbClr val="FF0000"/>
                </a:solidFill>
              </a:rPr>
              <a:t>слайд продублюйте.</a:t>
            </a: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31817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ru-RU" dirty="0" err="1" smtClean="0"/>
              <a:t>Розглянути</a:t>
            </a:r>
            <a:r>
              <a:rPr lang="ru-RU" dirty="0" smtClean="0"/>
              <a:t> </a:t>
            </a:r>
            <a:r>
              <a:rPr lang="ru-RU" dirty="0" err="1" smtClean="0"/>
              <a:t>матеріалів</a:t>
            </a:r>
            <a:r>
              <a:rPr lang="ru-RU" baseline="0" dirty="0" smtClean="0"/>
              <a:t> - </a:t>
            </a:r>
            <a:r>
              <a:rPr lang="ru-RU" baseline="0" dirty="0" err="1" smtClean="0"/>
              <a:t>ц</a:t>
            </a:r>
            <a:r>
              <a:rPr lang="ru-RU" dirty="0" err="1" smtClean="0"/>
              <a:t>е</a:t>
            </a:r>
            <a:r>
              <a:rPr lang="ru-RU" dirty="0" smtClean="0"/>
              <a:t> </a:t>
            </a:r>
            <a:r>
              <a:rPr lang="ru-RU" dirty="0" err="1" smtClean="0"/>
              <a:t>документи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прийнятті</a:t>
            </a:r>
            <a:r>
              <a:rPr lang="ru-RU" dirty="0" smtClean="0"/>
              <a:t> з ВП + </a:t>
            </a:r>
            <a:r>
              <a:rPr lang="ru-RU" dirty="0" err="1" smtClean="0"/>
              <a:t>розглянуті</a:t>
            </a:r>
            <a:r>
              <a:rPr lang="ru-RU" dirty="0" smtClean="0"/>
              <a:t> </a:t>
            </a:r>
            <a:r>
              <a:rPr lang="ru-RU" dirty="0" err="1" smtClean="0"/>
              <a:t>самостійно</a:t>
            </a:r>
            <a:r>
              <a:rPr lang="ru-RU" dirty="0" smtClean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20533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52767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16295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84216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Цифра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означає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кількість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відвідувань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 . Ви можете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вставити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, той дитячий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нз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який</a:t>
            </a:r>
            <a:r>
              <a:rPr lang="ru-RU" dirty="0" smtClean="0">
                <a:ea typeface="Proxima Nova"/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притаманний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вашому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тг</a:t>
            </a:r>
            <a:endParaRPr lang="ru-RU" sz="1200" dirty="0" smtClean="0">
              <a:solidFill>
                <a:srgbClr val="FF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(ПТУ,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інтернат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,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коледж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,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будинок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сім.типу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тощо</a:t>
            </a:r>
            <a:r>
              <a:rPr lang="ru-RU" sz="1200" dirty="0" smtClean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u="sng" dirty="0">
              <a:solidFill>
                <a:srgbClr val="FF0000"/>
              </a:solidFill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69853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1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1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5.jpeg"/><Relationship Id="rId4" Type="http://schemas.openxmlformats.org/officeDocument/2006/relationships/image" Target="../media/image3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1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2025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3643"/>
          <a:stretch/>
        </p:blipFill>
        <p:spPr>
          <a:xfrm>
            <a:off x="0" y="0"/>
            <a:ext cx="12192000" cy="1807535"/>
          </a:xfrm>
          <a:prstGeom prst="rect">
            <a:avLst/>
          </a:prstGeom>
        </p:spPr>
      </p:pic>
      <p:pic>
        <p:nvPicPr>
          <p:cNvPr id="9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99686" y="0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8059" y="642157"/>
            <a:ext cx="9217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ПОЛІЦЕЙСЬКИХ ОФІЦЕРІВ </a:t>
            </a:r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ГОРОДОЦЬКОЇ </a:t>
            </a:r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ТГ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891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74905" y="-132362"/>
            <a:ext cx="3197803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920240" y="508364"/>
            <a:ext cx="3638441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9406" y="614506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ПРОФІЛАКТИКА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96001" y="526651"/>
            <a:ext cx="5712620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4" name="Google Shape;100;p2"/>
          <p:cNvSpPr txBox="1"/>
          <p:nvPr/>
        </p:nvSpPr>
        <p:spPr>
          <a:xfrm>
            <a:off x="6234909" y="658759"/>
            <a:ext cx="557371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ВЗАЄМОДІЯ З ГРОМАДСЬКІСТЮ</a:t>
            </a:r>
            <a:endParaRPr sz="20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000494" y="1991113"/>
            <a:ext cx="3903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u="sng" dirty="0" smtClean="0">
                <a:solidFill>
                  <a:srgbClr val="182947"/>
                </a:solidFill>
                <a:latin typeface="Montserrat Medium" pitchFamily="2" charset="-52"/>
              </a:rPr>
              <a:t>Говорили на такі теми:</a:t>
            </a:r>
            <a:endParaRPr lang="uk-UA" sz="2400" b="1" u="sng" dirty="0">
              <a:solidFill>
                <a:srgbClr val="182947"/>
              </a:solidFill>
              <a:latin typeface="Montserrat Medium" pitchFamily="2" charset="-5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421445" y="2887766"/>
            <a:ext cx="52075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Як не стати жертвою шахрайських дій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Недопущення керування транспортом у нетверезому стані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Профорієнтаційні бесіди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Недопущення порушень громадського порядку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uk-UA" sz="1800" b="1" dirty="0" smtClean="0">
              <a:solidFill>
                <a:srgbClr val="FF0000"/>
              </a:solidFill>
              <a:latin typeface="Montserrat Light" panose="00000400000000000000" pitchFamily="2" charset="-52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601520" y="1622337"/>
            <a:ext cx="4364826" cy="4770707"/>
            <a:chOff x="589945" y="1669443"/>
            <a:chExt cx="4364826" cy="4770707"/>
          </a:xfrm>
        </p:grpSpPr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528" y="1892750"/>
              <a:ext cx="658389" cy="658389"/>
            </a:xfrm>
            <a:prstGeom prst="rect">
              <a:avLst/>
            </a:prstGeom>
          </p:spPr>
        </p:pic>
        <p:sp>
          <p:nvSpPr>
            <p:cNvPr id="45" name="Google Shape;188;p7"/>
            <p:cNvSpPr txBox="1"/>
            <p:nvPr/>
          </p:nvSpPr>
          <p:spPr>
            <a:xfrm>
              <a:off x="1248334" y="1669443"/>
              <a:ext cx="3706437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На засіданнях виконкому</a:t>
              </a:r>
              <a:endParaRPr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945" y="3039786"/>
              <a:ext cx="658389" cy="658389"/>
            </a:xfrm>
            <a:prstGeom prst="rect">
              <a:avLst/>
            </a:prstGeom>
          </p:spPr>
        </p:pic>
        <p:sp>
          <p:nvSpPr>
            <p:cNvPr id="47" name="Google Shape;188;p7"/>
            <p:cNvSpPr txBox="1"/>
            <p:nvPr/>
          </p:nvSpPr>
          <p:spPr>
            <a:xfrm>
              <a:off x="1248334" y="2907466"/>
              <a:ext cx="3514317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У</a:t>
              </a:r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 </a:t>
              </a:r>
              <a:r>
                <a:rPr lang="uk-UA" sz="1800" dirty="0" err="1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старостинських</a:t>
              </a:r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 округах</a:t>
              </a:r>
              <a:endParaRPr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945" y="4191662"/>
              <a:ext cx="658389" cy="658389"/>
            </a:xfrm>
            <a:prstGeom prst="rect">
              <a:avLst/>
            </a:prstGeom>
          </p:spPr>
        </p:pic>
        <p:sp>
          <p:nvSpPr>
            <p:cNvPr id="49" name="Google Shape;188;p7"/>
            <p:cNvSpPr txBox="1"/>
            <p:nvPr/>
          </p:nvSpPr>
          <p:spPr>
            <a:xfrm>
              <a:off x="1271917" y="4156386"/>
              <a:ext cx="3387168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Для трудових колективів</a:t>
              </a:r>
              <a:endParaRPr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945" y="5478420"/>
              <a:ext cx="658389" cy="658389"/>
            </a:xfrm>
            <a:prstGeom prst="rect">
              <a:avLst/>
            </a:prstGeom>
          </p:spPr>
        </p:pic>
        <p:sp>
          <p:nvSpPr>
            <p:cNvPr id="51" name="Google Shape;188;p7"/>
            <p:cNvSpPr txBox="1"/>
            <p:nvPr/>
          </p:nvSpPr>
          <p:spPr>
            <a:xfrm>
              <a:off x="1271917" y="5434661"/>
              <a:ext cx="296995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У центрах зайнятості</a:t>
              </a:r>
              <a:endParaRPr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1298422" y="2094660"/>
              <a:ext cx="1916224" cy="606683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888946" y="2065740"/>
              <a:ext cx="4619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uk-UA" sz="3600" dirty="0">
                  <a:solidFill>
                    <a:schemeClr val="bg1"/>
                  </a:solidFill>
                  <a:latin typeface="Montserrat ExtraBold" pitchFamily="2" charset="-52"/>
                </a:rPr>
                <a:t>2</a:t>
              </a:r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1290984" y="3325409"/>
              <a:ext cx="1916224" cy="646331"/>
              <a:chOff x="1335492" y="3707539"/>
              <a:chExt cx="1916224" cy="646331"/>
            </a:xfrm>
          </p:grpSpPr>
          <p:sp>
            <p:nvSpPr>
              <p:cNvPr id="57" name="Скругленный прямоугольник 56"/>
              <p:cNvSpPr/>
              <p:nvPr/>
            </p:nvSpPr>
            <p:spPr>
              <a:xfrm>
                <a:off x="1335492" y="3725979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1899831" y="3707539"/>
                <a:ext cx="46358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3</a:t>
                </a:r>
              </a:p>
            </p:txBody>
          </p:sp>
        </p:grpSp>
        <p:grpSp>
          <p:nvGrpSpPr>
            <p:cNvPr id="59" name="Группа 58"/>
            <p:cNvGrpSpPr/>
            <p:nvPr/>
          </p:nvGrpSpPr>
          <p:grpSpPr>
            <a:xfrm>
              <a:off x="1298422" y="4532430"/>
              <a:ext cx="1916224" cy="646331"/>
              <a:chOff x="1301498" y="3283008"/>
              <a:chExt cx="1916224" cy="646331"/>
            </a:xfrm>
          </p:grpSpPr>
          <p:sp>
            <p:nvSpPr>
              <p:cNvPr id="60" name="Скругленный прямоугольник 59"/>
              <p:cNvSpPr/>
              <p:nvPr/>
            </p:nvSpPr>
            <p:spPr>
              <a:xfrm>
                <a:off x="1301498" y="332180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1888945" y="3283008"/>
                <a:ext cx="37221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schemeClr val="bg1"/>
                    </a:solidFill>
                    <a:latin typeface="Montserrat ExtraBold" pitchFamily="2" charset="-52"/>
                  </a:rPr>
                  <a:t>1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  <p:sp>
          <p:nvSpPr>
            <p:cNvPr id="63" name="Скругленный прямоугольник 62"/>
            <p:cNvSpPr/>
            <p:nvPr/>
          </p:nvSpPr>
          <p:spPr>
            <a:xfrm>
              <a:off x="1298422" y="5833467"/>
              <a:ext cx="1916224" cy="606683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7762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48641" y="-132362"/>
            <a:ext cx="3371539" cy="314988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020824" y="526652"/>
            <a:ext cx="3803033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9406" y="614506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ПРОФІЛАКТИКА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96001" y="526651"/>
            <a:ext cx="2797628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4" name="Google Shape;100;p2"/>
          <p:cNvSpPr txBox="1"/>
          <p:nvPr/>
        </p:nvSpPr>
        <p:spPr>
          <a:xfrm>
            <a:off x="6234909" y="658759"/>
            <a:ext cx="265872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БЛАГОУСТРІЙ</a:t>
            </a:r>
            <a:endParaRPr sz="24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031" y="4213980"/>
            <a:ext cx="4704877" cy="263250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39405" y="2028102"/>
            <a:ext cx="40157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Спільно</a:t>
            </a:r>
          </a:p>
          <a:p>
            <a:pPr algn="ctr"/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о</a:t>
            </a:r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рганізували</a:t>
            </a:r>
          </a:p>
          <a:p>
            <a:pPr algn="ctr"/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/</a:t>
            </a:r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ініціювали/ </a:t>
            </a:r>
            <a:endParaRPr lang="uk-UA" b="1" dirty="0" smtClean="0">
              <a:solidFill>
                <a:srgbClr val="182947"/>
              </a:solidFill>
              <a:latin typeface="Montserrat Medium" pitchFamily="2" charset="-52"/>
            </a:endParaRPr>
          </a:p>
          <a:p>
            <a:pPr algn="ctr"/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провели </a:t>
            </a:r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такі профілактичні заходи:</a:t>
            </a:r>
          </a:p>
          <a:p>
            <a:pPr algn="ctr"/>
            <a:endParaRPr lang="uk-UA" b="1" dirty="0">
              <a:solidFill>
                <a:srgbClr val="182947"/>
              </a:solidFill>
              <a:latin typeface="Montserrat Medium" pitchFamily="2" charset="-52"/>
            </a:endParaRPr>
          </a:p>
          <a:p>
            <a:pPr algn="ctr"/>
            <a:endParaRPr lang="uk-UA" b="1" dirty="0" smtClean="0">
              <a:solidFill>
                <a:srgbClr val="182947"/>
              </a:solidFill>
              <a:latin typeface="Montserrat Medium" pitchFamily="2" charset="-52"/>
            </a:endParaRPr>
          </a:p>
          <a:p>
            <a:pPr algn="ctr"/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Організовано </a:t>
            </a:r>
            <a:endParaRPr lang="uk-UA" b="1" dirty="0" smtClean="0">
              <a:solidFill>
                <a:srgbClr val="182947"/>
              </a:solidFill>
              <a:latin typeface="Montserrat Medium" pitchFamily="2" charset="-52"/>
            </a:endParaRPr>
          </a:p>
          <a:p>
            <a:pPr algn="ctr"/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за </a:t>
            </a:r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нашої ініціативи </a:t>
            </a:r>
            <a:endParaRPr lang="uk-UA" b="1" dirty="0" smtClean="0">
              <a:solidFill>
                <a:srgbClr val="182947"/>
              </a:solidFill>
              <a:latin typeface="Montserrat Medium" pitchFamily="2" charset="-52"/>
            </a:endParaRPr>
          </a:p>
          <a:p>
            <a:pPr algn="ctr"/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організовано </a:t>
            </a:r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вивіз сміття</a:t>
            </a:r>
            <a:endParaRPr lang="uk-UA" b="1" dirty="0">
              <a:solidFill>
                <a:srgbClr val="182947"/>
              </a:solidFill>
              <a:latin typeface="Montserrat Medium" pitchFamily="2" charset="-52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94943" y="1698607"/>
            <a:ext cx="3774889" cy="4354286"/>
          </a:xfrm>
          <a:prstGeom prst="roundRect">
            <a:avLst/>
          </a:prstGeom>
          <a:noFill/>
          <a:ln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520997" y="1872343"/>
            <a:ext cx="4236384" cy="4354286"/>
          </a:xfrm>
          <a:prstGeom prst="roundRect">
            <a:avLst/>
          </a:prstGeom>
          <a:noFill/>
          <a:ln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TextBox 41"/>
          <p:cNvSpPr txBox="1"/>
          <p:nvPr/>
        </p:nvSpPr>
        <p:spPr>
          <a:xfrm>
            <a:off x="7831153" y="2035660"/>
            <a:ext cx="36160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Співпраця по напрямку з такими комунальними службами:</a:t>
            </a:r>
          </a:p>
          <a:p>
            <a:pPr algn="ctr"/>
            <a:endParaRPr lang="uk-UA" b="1" dirty="0">
              <a:solidFill>
                <a:srgbClr val="182947"/>
              </a:solidFill>
              <a:latin typeface="Montserrat Medium" pitchFamily="2" charset="-52"/>
            </a:endParaRPr>
          </a:p>
          <a:p>
            <a:pPr algn="ctr"/>
            <a:r>
              <a:rPr lang="uk-UA" b="1" dirty="0" smtClean="0">
                <a:solidFill>
                  <a:srgbClr val="182947"/>
                </a:solidFill>
                <a:latin typeface="Montserrat Medium" pitchFamily="2" charset="-52"/>
              </a:rPr>
              <a:t>Співпрацюємо на постійній основі</a:t>
            </a:r>
            <a:endParaRPr lang="uk-UA" b="1" dirty="0">
              <a:solidFill>
                <a:srgbClr val="182947"/>
              </a:solidFill>
              <a:latin typeface="Montserrat Medium" pitchFamily="2" charset="-52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5112465" y="2994932"/>
            <a:ext cx="1916224" cy="868135"/>
            <a:chOff x="1642349" y="1880882"/>
            <a:chExt cx="2346721" cy="868135"/>
          </a:xfrm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384427" y="1968998"/>
              <a:ext cx="22623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pic>
        <p:nvPicPr>
          <p:cNvPr id="67" name="Google Shape;169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93828" y="1889397"/>
            <a:ext cx="993282" cy="1046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28162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6" y="309754"/>
            <a:ext cx="11164824" cy="6280214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84617" y="-132362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2680" y="526652"/>
            <a:ext cx="4221177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9406" y="614506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ПРОФІЛАКТИКА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96000" y="526651"/>
            <a:ext cx="4452257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4" name="Google Shape;100;p2"/>
          <p:cNvSpPr txBox="1"/>
          <p:nvPr/>
        </p:nvSpPr>
        <p:spPr>
          <a:xfrm>
            <a:off x="6234909" y="658759"/>
            <a:ext cx="431334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ГРОМАДСЬКА БЕЗПЕКА</a:t>
            </a:r>
            <a:endParaRPr sz="24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60432" y="1883797"/>
            <a:ext cx="11551310" cy="4409279"/>
            <a:chOff x="248804" y="1985610"/>
            <a:chExt cx="12068314" cy="4409279"/>
          </a:xfrm>
        </p:grpSpPr>
        <p:sp>
          <p:nvSpPr>
            <p:cNvPr id="22" name="Google Shape;204;p8"/>
            <p:cNvSpPr txBox="1"/>
            <p:nvPr/>
          </p:nvSpPr>
          <p:spPr>
            <a:xfrm>
              <a:off x="2207978" y="1985610"/>
              <a:ext cx="9456484" cy="8617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b="1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СТ. 44 КУпАП </a:t>
              </a:r>
              <a:endParaRPr dirty="0">
                <a:latin typeface="Montserrat Medium" panose="00000600000000000000" pitchFamily="2" charset="-52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 smtClean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Незаконне виробництво</a:t>
              </a: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, придбання, зберігання, перевезення, пересилання</a:t>
              </a:r>
              <a:endParaRPr sz="1600" dirty="0">
                <a:latin typeface="Montserrat Light" panose="00000400000000000000" pitchFamily="2" charset="-52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наркотичних засобів без мети збуту в невеликих </a:t>
              </a:r>
              <a:r>
                <a:rPr lang="uk-UA" sz="1600" dirty="0" smtClean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розмірах</a:t>
              </a:r>
              <a:endParaRPr sz="16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3" name="Google Shape;208;p8"/>
            <p:cNvSpPr txBox="1"/>
            <p:nvPr/>
          </p:nvSpPr>
          <p:spPr>
            <a:xfrm>
              <a:off x="2207977" y="3016552"/>
              <a:ext cx="5226128" cy="615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b="1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СТ. 51 КУпАП</a:t>
              </a:r>
              <a:endParaRPr dirty="0">
                <a:latin typeface="Montserrat SemiBold" panose="00000700000000000000" pitchFamily="2" charset="-52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Дрібне викрадення чужого майна</a:t>
              </a:r>
              <a:endParaRPr sz="16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4" name="Google Shape;210;p8"/>
            <p:cNvSpPr txBox="1"/>
            <p:nvPr/>
          </p:nvSpPr>
          <p:spPr>
            <a:xfrm>
              <a:off x="2209689" y="3811427"/>
              <a:ext cx="9456485" cy="8617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СТ. 152 КУпАП</a:t>
              </a:r>
              <a:endParaRPr dirty="0">
                <a:latin typeface="Montserrat SemiBold" panose="00000700000000000000" pitchFamily="2" charset="-52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Порушення державних стандартів, норм і </a:t>
              </a:r>
              <a:r>
                <a:rPr lang="uk-UA" sz="1600" dirty="0" smtClean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правил</a:t>
              </a:r>
              <a:r>
                <a:rPr lang="uk-UA" sz="1600" dirty="0">
                  <a:latin typeface="Montserrat Light" panose="00000400000000000000" pitchFamily="2" charset="-52"/>
                  <a:ea typeface="Proxima Nova"/>
                </a:rPr>
                <a:t> </a:t>
              </a:r>
              <a:r>
                <a:rPr lang="uk-UA" sz="1600" dirty="0" smtClean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у </a:t>
              </a: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сфері благоустрою населених пунктів</a:t>
              </a:r>
              <a:endParaRPr sz="16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" name="Google Shape;221;p9"/>
            <p:cNvSpPr txBox="1"/>
            <p:nvPr/>
          </p:nvSpPr>
          <p:spPr>
            <a:xfrm>
              <a:off x="2207977" y="4773112"/>
              <a:ext cx="10109141" cy="8617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b="1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СТ. 156 КУпАП </a:t>
              </a:r>
              <a:endParaRPr dirty="0">
                <a:latin typeface="Montserrat SemiBold" panose="00000700000000000000" pitchFamily="2" charset="-52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Порушення правил торгівлі пивом, </a:t>
              </a:r>
              <a:r>
                <a:rPr lang="uk-UA" sz="1600" dirty="0" smtClean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алкогольними,</a:t>
              </a:r>
              <a:r>
                <a:rPr lang="uk-UA" sz="1600" dirty="0">
                  <a:latin typeface="Montserrat Light" panose="00000400000000000000" pitchFamily="2" charset="-52"/>
                  <a:ea typeface="Proxima Nova"/>
                </a:rPr>
                <a:t> </a:t>
              </a:r>
              <a:r>
                <a:rPr lang="uk-UA" sz="1600" dirty="0" smtClean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слабоалкогольними </a:t>
              </a: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напоями і тютюновими </a:t>
              </a:r>
              <a:r>
                <a:rPr lang="uk-UA" sz="1600" dirty="0" smtClean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виробами</a:t>
              </a:r>
              <a:endParaRPr sz="16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6" name="Google Shape;237;p10"/>
            <p:cNvSpPr txBox="1"/>
            <p:nvPr/>
          </p:nvSpPr>
          <p:spPr>
            <a:xfrm>
              <a:off x="2165028" y="5810154"/>
              <a:ext cx="9177864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b="1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СТ. </a:t>
              </a:r>
              <a:r>
                <a:rPr lang="uk-UA" sz="1600" b="1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176 </a:t>
              </a:r>
              <a:r>
                <a:rPr lang="uk-UA" sz="1600" b="1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КУпАП </a:t>
              </a:r>
              <a:endParaRPr sz="1600" dirty="0">
                <a:latin typeface="Montserrat SemiBold" panose="00000700000000000000" pitchFamily="2" charset="-52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Придбання самогону та інших </a:t>
              </a:r>
              <a:r>
                <a:rPr lang="uk-UA" sz="1600" dirty="0" smtClean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міцних</a:t>
              </a: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 </a:t>
              </a:r>
              <a:r>
                <a:rPr lang="uk-UA" sz="1600" dirty="0" smtClean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спиртних </a:t>
              </a: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напоїв домашнього вироблення</a:t>
              </a:r>
              <a:endParaRPr sz="16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248807" y="2113135"/>
              <a:ext cx="1916224" cy="646331"/>
              <a:chOff x="248807" y="2113135"/>
              <a:chExt cx="1916224" cy="646331"/>
            </a:xfrm>
          </p:grpSpPr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862914" y="2113135"/>
                <a:ext cx="68800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schemeClr val="bg1"/>
                    </a:solidFill>
                    <a:latin typeface="Montserrat ExtraBold" pitchFamily="2" charset="-52"/>
                  </a:rPr>
                  <a:t>10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248805" y="3024375"/>
              <a:ext cx="1916224" cy="646331"/>
              <a:chOff x="248807" y="2113135"/>
              <a:chExt cx="1916224" cy="646331"/>
            </a:xfrm>
          </p:grpSpPr>
          <p:sp>
            <p:nvSpPr>
              <p:cNvPr id="34" name="Скругленный прямоугольник 33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62914" y="2113135"/>
                <a:ext cx="799190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 smtClean="0">
                    <a:solidFill>
                      <a:schemeClr val="bg1"/>
                    </a:solidFill>
                    <a:latin typeface="Montserrat ExtraBold" pitchFamily="2" charset="-52"/>
                  </a:rPr>
                  <a:t>65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248805" y="3953700"/>
              <a:ext cx="1916224" cy="646331"/>
              <a:chOff x="248807" y="2113135"/>
              <a:chExt cx="1916224" cy="646331"/>
            </a:xfrm>
          </p:grpSpPr>
          <p:sp>
            <p:nvSpPr>
              <p:cNvPr id="39" name="Скругленный прямоугольник 38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862914" y="2113135"/>
                <a:ext cx="77239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 smtClean="0">
                    <a:solidFill>
                      <a:schemeClr val="bg1"/>
                    </a:solidFill>
                    <a:latin typeface="Montserrat ExtraBold" pitchFamily="2" charset="-52"/>
                  </a:rPr>
                  <a:t>22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  <p:grpSp>
          <p:nvGrpSpPr>
            <p:cNvPr id="45" name="Группа 44"/>
            <p:cNvGrpSpPr/>
            <p:nvPr/>
          </p:nvGrpSpPr>
          <p:grpSpPr>
            <a:xfrm>
              <a:off x="248804" y="4890295"/>
              <a:ext cx="1916224" cy="646331"/>
              <a:chOff x="248807" y="2113135"/>
              <a:chExt cx="1916224" cy="646331"/>
            </a:xfrm>
          </p:grpSpPr>
          <p:sp>
            <p:nvSpPr>
              <p:cNvPr id="46" name="Скругленный прямоугольник 45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862914" y="2113135"/>
                <a:ext cx="482663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2</a:t>
                </a:r>
              </a:p>
            </p:txBody>
          </p:sp>
        </p:grpSp>
        <p:grpSp>
          <p:nvGrpSpPr>
            <p:cNvPr id="48" name="Группа 47"/>
            <p:cNvGrpSpPr/>
            <p:nvPr/>
          </p:nvGrpSpPr>
          <p:grpSpPr>
            <a:xfrm>
              <a:off x="248805" y="5732389"/>
              <a:ext cx="1916224" cy="646331"/>
              <a:chOff x="248807" y="2113135"/>
              <a:chExt cx="1916224" cy="646331"/>
            </a:xfrm>
          </p:grpSpPr>
          <p:sp>
            <p:nvSpPr>
              <p:cNvPr id="49" name="Скругленный прямоугольник 48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862914" y="2113135"/>
                <a:ext cx="48433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3</a:t>
                </a: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69676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28601" y="-132362"/>
            <a:ext cx="3051499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847088" y="526652"/>
            <a:ext cx="3976769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9406" y="614506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ПРОФІЛАКТИКА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96000" y="526651"/>
            <a:ext cx="4452257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4" name="Google Shape;100;p2"/>
          <p:cNvSpPr txBox="1"/>
          <p:nvPr/>
        </p:nvSpPr>
        <p:spPr>
          <a:xfrm>
            <a:off x="6234909" y="658759"/>
            <a:ext cx="431334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ГРОМАДСЬКА БЕЗПЕКА</a:t>
            </a:r>
            <a:endParaRPr sz="24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60432" y="2011322"/>
            <a:ext cx="1834136" cy="5000883"/>
            <a:chOff x="248804" y="2113135"/>
            <a:chExt cx="1916227" cy="4265585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248807" y="2113135"/>
              <a:ext cx="1916224" cy="606683"/>
              <a:chOff x="248807" y="2113135"/>
              <a:chExt cx="1916224" cy="606683"/>
            </a:xfrm>
          </p:grpSpPr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862912" y="2139551"/>
                <a:ext cx="516158" cy="5512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8</a:t>
                </a:r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248805" y="3024375"/>
              <a:ext cx="1916224" cy="606683"/>
              <a:chOff x="248807" y="2113135"/>
              <a:chExt cx="1916224" cy="606683"/>
            </a:xfrm>
          </p:grpSpPr>
          <p:sp>
            <p:nvSpPr>
              <p:cNvPr id="34" name="Скругленный прямоугольник 33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62914" y="2150672"/>
                <a:ext cx="486013" cy="5512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5</a:t>
                </a: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248805" y="3953700"/>
              <a:ext cx="1916224" cy="606683"/>
              <a:chOff x="248807" y="2113135"/>
              <a:chExt cx="1916224" cy="606683"/>
            </a:xfrm>
          </p:grpSpPr>
          <p:sp>
            <p:nvSpPr>
              <p:cNvPr id="39" name="Скругленный прямоугольник 38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862914" y="2142322"/>
                <a:ext cx="484337" cy="5512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3</a:t>
                </a:r>
              </a:p>
            </p:txBody>
          </p:sp>
        </p:grpSp>
        <p:grpSp>
          <p:nvGrpSpPr>
            <p:cNvPr id="45" name="Группа 44"/>
            <p:cNvGrpSpPr/>
            <p:nvPr/>
          </p:nvGrpSpPr>
          <p:grpSpPr>
            <a:xfrm>
              <a:off x="248804" y="4890295"/>
              <a:ext cx="1916224" cy="606683"/>
              <a:chOff x="248807" y="2113135"/>
              <a:chExt cx="1916224" cy="606683"/>
            </a:xfrm>
          </p:grpSpPr>
          <p:sp>
            <p:nvSpPr>
              <p:cNvPr id="46" name="Скругленный прямоугольник 45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862915" y="2152783"/>
                <a:ext cx="805889" cy="5512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 smtClean="0">
                    <a:solidFill>
                      <a:schemeClr val="bg1"/>
                    </a:solidFill>
                    <a:latin typeface="Montserrat ExtraBold" pitchFamily="2" charset="-52"/>
                  </a:rPr>
                  <a:t>28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862912" y="5732389"/>
              <a:ext cx="68800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chemeClr val="bg1"/>
                  </a:solidFill>
                  <a:latin typeface="Montserrat ExtraBold" pitchFamily="2" charset="-52"/>
                </a:rPr>
                <a:t>10</a:t>
              </a:r>
              <a:endParaRPr lang="uk-UA" sz="3600" dirty="0">
                <a:solidFill>
                  <a:schemeClr val="bg1"/>
                </a:solidFill>
                <a:latin typeface="Montserrat ExtraBold" pitchFamily="2" charset="-52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2949080" y="2067736"/>
            <a:ext cx="8921520" cy="4109079"/>
            <a:chOff x="324802" y="2571472"/>
            <a:chExt cx="8921520" cy="4109079"/>
          </a:xfrm>
        </p:grpSpPr>
        <p:sp>
          <p:nvSpPr>
            <p:cNvPr id="36" name="Google Shape;223;p9"/>
            <p:cNvSpPr txBox="1"/>
            <p:nvPr/>
          </p:nvSpPr>
          <p:spPr>
            <a:xfrm>
              <a:off x="324802" y="2571472"/>
              <a:ext cx="3205381" cy="615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СТ. 173 КУпАП</a:t>
              </a:r>
              <a:endParaRPr dirty="0">
                <a:latin typeface="Montserrat SemiBold" panose="00000700000000000000" pitchFamily="2" charset="-52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Дрібне хуліганство</a:t>
              </a:r>
              <a:endParaRPr sz="1600" dirty="0">
                <a:latin typeface="Montserrat Light" panose="00000400000000000000" pitchFamily="2" charset="-52"/>
              </a:endParaRPr>
            </a:p>
          </p:txBody>
        </p:sp>
        <p:sp>
          <p:nvSpPr>
            <p:cNvPr id="40" name="Google Shape;225;p9"/>
            <p:cNvSpPr txBox="1"/>
            <p:nvPr/>
          </p:nvSpPr>
          <p:spPr>
            <a:xfrm>
              <a:off x="324802" y="3635712"/>
              <a:ext cx="6662015" cy="615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b="1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СТ. 175-1 КУпАП</a:t>
              </a:r>
              <a:endParaRPr dirty="0">
                <a:latin typeface="Montserrat SemiBold" panose="00000700000000000000" pitchFamily="2" charset="-52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Куріння тютюнових виробів у заборонених місцях</a:t>
              </a:r>
              <a:endParaRPr sz="16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2" name="Google Shape;227;p9"/>
            <p:cNvSpPr txBox="1"/>
            <p:nvPr/>
          </p:nvSpPr>
          <p:spPr>
            <a:xfrm>
              <a:off x="343523" y="4617744"/>
              <a:ext cx="8902799" cy="615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СТ. 176 КУпАП</a:t>
              </a:r>
              <a:endParaRPr dirty="0">
                <a:latin typeface="Montserrat SemiBold" panose="00000700000000000000" pitchFamily="2" charset="-52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Виготовлення, зберігання самогону та апаратів для його вироблення</a:t>
              </a:r>
              <a:endParaRPr sz="16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1" name="Google Shape;239;p10"/>
            <p:cNvSpPr txBox="1"/>
            <p:nvPr/>
          </p:nvSpPr>
          <p:spPr>
            <a:xfrm>
              <a:off x="383037" y="5572596"/>
              <a:ext cx="8551107" cy="11079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СТ. 178 КУпАП</a:t>
              </a:r>
              <a:endParaRPr dirty="0">
                <a:latin typeface="Montserrat SemiBold" panose="00000700000000000000" pitchFamily="2" charset="-52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Розпивання пива, алкогольних, слабоалкогольних напоїв у заборонених законом місцях</a:t>
              </a:r>
              <a:endParaRPr sz="16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rPr>
                <a:t>або поява у громадських місцях у п'яному вигляді</a:t>
              </a:r>
              <a:endParaRPr sz="16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5399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02921" y="-132362"/>
            <a:ext cx="3325819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819656" y="526652"/>
            <a:ext cx="4004201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9406" y="614506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ПРОФІЛАКТИКА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96000" y="526651"/>
            <a:ext cx="5462422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4" name="Google Shape;100;p2"/>
          <p:cNvSpPr txBox="1"/>
          <p:nvPr/>
        </p:nvSpPr>
        <p:spPr>
          <a:xfrm>
            <a:off x="6234909" y="658759"/>
            <a:ext cx="544546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БЕЗПЕКА ДОРОЖНЬОГО РУХУ</a:t>
            </a:r>
            <a:endParaRPr sz="24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035929" y="2587114"/>
            <a:ext cx="1834136" cy="3013303"/>
            <a:chOff x="248804" y="2113135"/>
            <a:chExt cx="1916227" cy="2500392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248807" y="2113135"/>
              <a:ext cx="1916224" cy="606683"/>
              <a:chOff x="248807" y="2113135"/>
              <a:chExt cx="1916224" cy="606683"/>
            </a:xfrm>
          </p:grpSpPr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248807" y="2113135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836264" y="2165388"/>
                <a:ext cx="506110" cy="5363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6</a:t>
                </a:r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248804" y="3048282"/>
              <a:ext cx="1916224" cy="615300"/>
              <a:chOff x="248806" y="2137042"/>
              <a:chExt cx="1916224" cy="615300"/>
            </a:xfrm>
          </p:grpSpPr>
          <p:sp>
            <p:nvSpPr>
              <p:cNvPr id="34" name="Скругленный прямоугольник 33"/>
              <p:cNvSpPr/>
              <p:nvPr/>
            </p:nvSpPr>
            <p:spPr>
              <a:xfrm>
                <a:off x="248806" y="2137042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62914" y="2216027"/>
                <a:ext cx="727176" cy="5363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 smtClean="0">
                    <a:solidFill>
                      <a:schemeClr val="bg1"/>
                    </a:solidFill>
                    <a:latin typeface="Montserrat ExtraBold" pitchFamily="2" charset="-52"/>
                  </a:rPr>
                  <a:t>14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248804" y="4006844"/>
              <a:ext cx="1916224" cy="606683"/>
              <a:chOff x="248806" y="2166279"/>
              <a:chExt cx="1916224" cy="606683"/>
            </a:xfrm>
          </p:grpSpPr>
          <p:sp>
            <p:nvSpPr>
              <p:cNvPr id="39" name="Скругленный прямоугольник 38"/>
              <p:cNvSpPr/>
              <p:nvPr/>
            </p:nvSpPr>
            <p:spPr>
              <a:xfrm>
                <a:off x="248806" y="2166279"/>
                <a:ext cx="1916224" cy="606683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866481" y="2215268"/>
                <a:ext cx="799190" cy="5363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 smtClean="0">
                    <a:solidFill>
                      <a:schemeClr val="bg1"/>
                    </a:solidFill>
                    <a:latin typeface="Montserrat ExtraBold" pitchFamily="2" charset="-52"/>
                  </a:rPr>
                  <a:t>56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</p:grpSp>
      <p:sp>
        <p:nvSpPr>
          <p:cNvPr id="32" name="Google Shape;251;p11"/>
          <p:cNvSpPr txBox="1"/>
          <p:nvPr/>
        </p:nvSpPr>
        <p:spPr>
          <a:xfrm>
            <a:off x="2996769" y="2262858"/>
            <a:ext cx="787594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СТ. 124 КУпАП </a:t>
            </a:r>
            <a:endParaRPr dirty="0">
              <a:latin typeface="Montserrat SemiBold" panose="00000700000000000000" pitchFamily="2" charset="-52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Порушення правил дорожнього </a:t>
            </a:r>
            <a:r>
              <a:rPr lang="uk-UA" sz="1800" dirty="0" smtClean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руху,</a:t>
            </a:r>
            <a:r>
              <a:rPr lang="uk-UA" sz="1800" dirty="0">
                <a:latin typeface="Montserrat Light" panose="00000400000000000000" pitchFamily="2" charset="-52"/>
                <a:ea typeface="Proxima Nova"/>
              </a:rPr>
              <a:t> </a:t>
            </a:r>
            <a:r>
              <a:rPr lang="uk-UA" sz="1800" dirty="0" smtClean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що </a:t>
            </a: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спричинило пошкодження ТЗ, </a:t>
            </a:r>
            <a:r>
              <a:rPr lang="uk-UA" sz="1800" dirty="0" smtClean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вантажу,</a:t>
            </a:r>
            <a:r>
              <a:rPr lang="uk-UA" sz="1800" dirty="0">
                <a:latin typeface="Montserrat Light" panose="00000400000000000000" pitchFamily="2" charset="-52"/>
                <a:ea typeface="Proxima Nova"/>
              </a:rPr>
              <a:t> </a:t>
            </a:r>
            <a:r>
              <a:rPr lang="uk-UA" sz="1800" dirty="0" smtClean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автомобільних </a:t>
            </a: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доріг, вулиць, залізничних </a:t>
            </a:r>
            <a:r>
              <a:rPr lang="uk-UA" sz="1800" dirty="0" smtClean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переїздів,</a:t>
            </a:r>
            <a:r>
              <a:rPr lang="uk-UA" sz="1800" dirty="0">
                <a:latin typeface="Montserrat Light" panose="00000400000000000000" pitchFamily="2" charset="-52"/>
                <a:ea typeface="Proxima Nova"/>
              </a:rPr>
              <a:t> </a:t>
            </a:r>
            <a:r>
              <a:rPr lang="uk-UA" sz="1800" dirty="0" smtClean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дорожніх </a:t>
            </a: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споруд чи іншого </a:t>
            </a:r>
            <a:r>
              <a:rPr lang="uk-UA" sz="1800" dirty="0" smtClean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майна</a:t>
            </a:r>
            <a:endParaRPr sz="1800" dirty="0">
              <a:latin typeface="Montserrat Light" panose="00000400000000000000" pitchFamily="2" charset="-52"/>
            </a:endParaRPr>
          </a:p>
        </p:txBody>
      </p:sp>
      <p:sp>
        <p:nvSpPr>
          <p:cNvPr id="48" name="Google Shape;253;p11"/>
          <p:cNvSpPr txBox="1"/>
          <p:nvPr/>
        </p:nvSpPr>
        <p:spPr>
          <a:xfrm>
            <a:off x="2996769" y="3613579"/>
            <a:ext cx="8110525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rPr>
              <a:t>СТ. 130 КУпАП</a:t>
            </a:r>
            <a:endParaRPr sz="1800" dirty="0">
              <a:latin typeface="Montserrat SemiBold" panose="00000700000000000000" pitchFamily="2" charset="-52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Керування транспортним </a:t>
            </a:r>
            <a:r>
              <a:rPr lang="uk-UA" sz="1800" dirty="0" smtClean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засобом</a:t>
            </a:r>
            <a:r>
              <a:rPr lang="uk-UA" sz="1800" dirty="0">
                <a:latin typeface="Montserrat Light" panose="00000400000000000000" pitchFamily="2" charset="-52"/>
                <a:ea typeface="Proxima Nova"/>
              </a:rPr>
              <a:t> </a:t>
            </a:r>
            <a:r>
              <a:rPr lang="uk-UA" sz="1800" dirty="0" smtClean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у </a:t>
            </a: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стані алкогольного чи наркотичного сп’яніння</a:t>
            </a:r>
            <a:endParaRPr sz="1800" dirty="0">
              <a:latin typeface="Montserrat Light" panose="00000400000000000000" pitchFamily="2" charset="-52"/>
            </a:endParaRPr>
          </a:p>
        </p:txBody>
      </p:sp>
      <p:sp>
        <p:nvSpPr>
          <p:cNvPr id="49" name="Google Shape;255;p11"/>
          <p:cNvSpPr txBox="1"/>
          <p:nvPr/>
        </p:nvSpPr>
        <p:spPr>
          <a:xfrm>
            <a:off x="2999833" y="4928322"/>
            <a:ext cx="697243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ІНШІ ПОРУШЕННЯ ПРАВИЛ ДОРОЖНЬОГО </a:t>
            </a:r>
            <a:r>
              <a:rPr lang="uk-UA" sz="1800" dirty="0" smtClean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РУХУ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  <a:latin typeface="Montserrat Light" panose="00000400000000000000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39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21209" y="-132362"/>
            <a:ext cx="3344107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2680" y="526652"/>
            <a:ext cx="4221177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9406" y="614506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ПРОФІЛАКТИКА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96000" y="526651"/>
            <a:ext cx="4267200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4" name="Google Shape;100;p2"/>
          <p:cNvSpPr txBox="1"/>
          <p:nvPr/>
        </p:nvSpPr>
        <p:spPr>
          <a:xfrm>
            <a:off x="6269805" y="645630"/>
            <a:ext cx="412829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ДОЗВІЛЬНА СИСТЕМА</a:t>
            </a:r>
            <a:endParaRPr sz="24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26" name="Google Shape;272;p12"/>
          <p:cNvSpPr txBox="1"/>
          <p:nvPr/>
        </p:nvSpPr>
        <p:spPr>
          <a:xfrm>
            <a:off x="1243584" y="5060559"/>
            <a:ext cx="408567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СТ. 191 КУпАП</a:t>
            </a:r>
            <a:endParaRPr dirty="0">
              <a:latin typeface="Montserrat Medium" panose="00000600000000000000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Порушення громадянами</a:t>
            </a:r>
            <a:endParaRPr dirty="0">
              <a:latin typeface="Montserrat Light" panose="00000400000000000000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правил зберігання,</a:t>
            </a:r>
            <a:endParaRPr dirty="0">
              <a:latin typeface="Montserrat Light" panose="00000400000000000000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носіння або перевезення зброї</a:t>
            </a:r>
            <a:endParaRPr dirty="0">
              <a:latin typeface="Montserrat Light" panose="00000400000000000000" pitchFamily="2" charset="-52"/>
            </a:endParaRPr>
          </a:p>
        </p:txBody>
      </p:sp>
      <p:sp>
        <p:nvSpPr>
          <p:cNvPr id="27" name="Google Shape;273;p12"/>
          <p:cNvSpPr txBox="1"/>
          <p:nvPr/>
        </p:nvSpPr>
        <p:spPr>
          <a:xfrm>
            <a:off x="6971753" y="5058579"/>
            <a:ext cx="423879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СТ. 192 КУпАП</a:t>
            </a:r>
            <a:endParaRPr dirty="0">
              <a:latin typeface="Montserrat Medium" panose="00000600000000000000" pitchFamily="2" charset="-52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Порушення громадянами</a:t>
            </a:r>
            <a:endParaRPr dirty="0">
              <a:latin typeface="Montserrat Light" panose="00000400000000000000" pitchFamily="2" charset="-52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строків реєстрації (перереєстрації) </a:t>
            </a:r>
            <a:endParaRPr sz="1800" dirty="0">
              <a:solidFill>
                <a:srgbClr val="182947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зброї і правил взяття її на облік</a:t>
            </a:r>
            <a:endParaRPr sz="1800" dirty="0">
              <a:solidFill>
                <a:srgbClr val="182947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1179575" y="3985546"/>
            <a:ext cx="1804847" cy="868135"/>
            <a:chOff x="1642349" y="1880882"/>
            <a:chExt cx="2346721" cy="868135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384427" y="1968998"/>
              <a:ext cx="65607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FFC000"/>
                  </a:solidFill>
                  <a:latin typeface="Montserrat ExtraBold" pitchFamily="2" charset="-52"/>
                </a:rPr>
                <a:t>0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9683062" y="3938673"/>
            <a:ext cx="1335458" cy="868135"/>
            <a:chOff x="1642349" y="1880882"/>
            <a:chExt cx="2346721" cy="868135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384427" y="1968998"/>
              <a:ext cx="91128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10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sp>
        <p:nvSpPr>
          <p:cNvPr id="45" name="Google Shape;268;p12"/>
          <p:cNvSpPr txBox="1"/>
          <p:nvPr/>
        </p:nvSpPr>
        <p:spPr>
          <a:xfrm>
            <a:off x="2475077" y="1804324"/>
            <a:ext cx="698574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Перевірено власників зброї</a:t>
            </a:r>
            <a:endParaRPr dirty="0">
              <a:latin typeface="Montserrat Medium" panose="00000600000000000000" pitchFamily="2" charset="-52"/>
            </a:endParaRPr>
          </a:p>
        </p:txBody>
      </p:sp>
      <p:pic>
        <p:nvPicPr>
          <p:cNvPr id="46" name="Google Shape;26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7457" y="2458461"/>
            <a:ext cx="831805" cy="85751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Скругленный прямоугольник 46"/>
          <p:cNvSpPr/>
          <p:nvPr/>
        </p:nvSpPr>
        <p:spPr>
          <a:xfrm>
            <a:off x="5552785" y="2429605"/>
            <a:ext cx="1834133" cy="865446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967950" y="2516719"/>
            <a:ext cx="1003801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 ExtraBold" pitchFamily="2" charset="-52"/>
              </a:rPr>
              <a:t>10</a:t>
            </a:r>
            <a:r>
              <a:rPr lang="uk-UA" sz="3600" dirty="0">
                <a:solidFill>
                  <a:schemeClr val="bg1"/>
                </a:solidFill>
                <a:latin typeface="Montserrat ExtraBold" pitchFamily="2" charset="-52"/>
              </a:rPr>
              <a:t>0</a:t>
            </a:r>
          </a:p>
        </p:txBody>
      </p:sp>
    </p:spTree>
    <p:extLst>
      <p:ext uri="{BB962C8B-B14F-4D97-AF65-F5344CB8AC3E}">
        <p14:creationId xmlns="" xmlns:p14="http://schemas.microsoft.com/office/powerpoint/2010/main" val="147000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-984617" y="-132362"/>
            <a:ext cx="12693452" cy="3195118"/>
            <a:chOff x="-984617" y="-132362"/>
            <a:chExt cx="12693452" cy="3195118"/>
          </a:xfrm>
        </p:grpSpPr>
        <p:pic>
          <p:nvPicPr>
            <p:cNvPr id="10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984617" y="-132362"/>
              <a:ext cx="3807516" cy="3195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1602680" y="526652"/>
              <a:ext cx="4221177" cy="725839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 w="28575">
              <a:solidFill>
                <a:srgbClr val="182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59406" y="614506"/>
              <a:ext cx="33730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 smtClean="0">
                  <a:solidFill>
                    <a:schemeClr val="bg1"/>
                  </a:solidFill>
                  <a:latin typeface="Montserrat SemiBold" pitchFamily="2" charset="-52"/>
                </a:rPr>
                <a:t>ПРОФІЛАКТИКА</a:t>
              </a:r>
              <a:endParaRPr lang="uk-UA" sz="2800" dirty="0">
                <a:solidFill>
                  <a:schemeClr val="bg1"/>
                </a:solidFill>
                <a:latin typeface="Montserrat SemiBold" pitchFamily="2" charset="-52"/>
              </a:endParaRPr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6095999" y="526651"/>
              <a:ext cx="5431971" cy="72584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44" name="Google Shape;100;p2"/>
            <p:cNvSpPr txBox="1"/>
            <p:nvPr/>
          </p:nvSpPr>
          <p:spPr>
            <a:xfrm>
              <a:off x="6269805" y="645630"/>
              <a:ext cx="543903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dirty="0" smtClean="0">
                  <a:solidFill>
                    <a:srgbClr val="FFC000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ВИСТУПИ ПЕРЕД ГРОМАДОЮ</a:t>
              </a:r>
              <a:endParaRPr sz="2400" b="1" dirty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93721" y="1761602"/>
            <a:ext cx="4430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В органах </a:t>
            </a:r>
            <a:r>
              <a:rPr lang="ru-RU" sz="1800" dirty="0" err="1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державної</a:t>
            </a:r>
            <a:r>
              <a:rPr lang="ru-RU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800" dirty="0" err="1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влади</a:t>
            </a:r>
            <a:endParaRPr lang="ru-RU" sz="1800" dirty="0">
              <a:latin typeface="Montserrat Medium" pitchFamily="2" charset="-52"/>
            </a:endParaRPr>
          </a:p>
          <a:p>
            <a:pPr lvl="0"/>
            <a:r>
              <a:rPr lang="ru-RU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та </a:t>
            </a:r>
            <a:r>
              <a:rPr lang="ru-RU" sz="1800" dirty="0" err="1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місцевого</a:t>
            </a:r>
            <a:r>
              <a:rPr lang="ru-RU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800" dirty="0" err="1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самоврядування</a:t>
            </a:r>
            <a:endParaRPr lang="ru-RU" sz="1800" dirty="0">
              <a:solidFill>
                <a:srgbClr val="182947"/>
              </a:solidFill>
              <a:latin typeface="Montserrat Medium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9049" y="1767082"/>
            <a:ext cx="3822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У </a:t>
            </a:r>
            <a:r>
              <a:rPr lang="ru-RU" sz="1800" dirty="0" err="1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приватних</a:t>
            </a:r>
            <a:r>
              <a:rPr lang="ru-RU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1800" dirty="0" err="1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підприємствах</a:t>
            </a:r>
            <a:r>
              <a:rPr lang="ru-RU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,</a:t>
            </a:r>
            <a:endParaRPr lang="ru-RU" sz="1800" dirty="0">
              <a:latin typeface="Montserrat Medium" pitchFamily="2" charset="-52"/>
            </a:endParaRPr>
          </a:p>
          <a:p>
            <a:pPr lvl="0"/>
            <a:r>
              <a:rPr lang="ru-RU" sz="1800" dirty="0" err="1" smtClean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установах</a:t>
            </a:r>
            <a:r>
              <a:rPr lang="ru-RU" sz="1800" dirty="0" smtClean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 та </a:t>
            </a:r>
            <a:r>
              <a:rPr lang="ru-RU" sz="1800" dirty="0" err="1" smtClean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організаціях</a:t>
            </a:r>
            <a:endParaRPr lang="ru-RU" sz="1800" dirty="0">
              <a:solidFill>
                <a:srgbClr val="182947"/>
              </a:solidFill>
              <a:latin typeface="Montserrat Medium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315366" y="1678582"/>
            <a:ext cx="1496977" cy="731133"/>
            <a:chOff x="4286908" y="1763820"/>
            <a:chExt cx="1496977" cy="731133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4286908" y="1763820"/>
              <a:ext cx="1496977" cy="731133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666491" y="1804547"/>
              <a:ext cx="463588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uk-UA" sz="3600" dirty="0">
                  <a:solidFill>
                    <a:schemeClr val="bg1"/>
                  </a:solidFill>
                  <a:latin typeface="Montserrat ExtraBold" pitchFamily="2" charset="-52"/>
                </a:rPr>
                <a:t>3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907007" y="2919466"/>
            <a:ext cx="9522993" cy="4536053"/>
            <a:chOff x="35066" y="2058629"/>
            <a:chExt cx="12145814" cy="5644343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>
              <a:off x="729702" y="2065659"/>
              <a:ext cx="10665953" cy="11852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H="1">
              <a:off x="729702" y="2062716"/>
              <a:ext cx="588" cy="94406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2060196" y="2062716"/>
              <a:ext cx="588" cy="94406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H="1">
              <a:off x="3316701" y="2058631"/>
              <a:ext cx="588" cy="94406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flipH="1">
              <a:off x="4641419" y="2081289"/>
              <a:ext cx="588" cy="94406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flipH="1">
              <a:off x="6007786" y="2058631"/>
              <a:ext cx="588" cy="94406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7358872" y="2066802"/>
              <a:ext cx="588" cy="94406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flipH="1">
              <a:off x="8689366" y="2066801"/>
              <a:ext cx="588" cy="94406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flipH="1">
              <a:off x="10027711" y="2058630"/>
              <a:ext cx="588" cy="94406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flipH="1">
              <a:off x="11395655" y="2058629"/>
              <a:ext cx="588" cy="94406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 rot="16200000">
              <a:off x="-237616" y="4491473"/>
              <a:ext cx="1947062" cy="68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Громадські</a:t>
              </a:r>
            </a:p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 формування</a:t>
              </a:r>
              <a:endParaRPr lang="uk-UA" dirty="0">
                <a:solidFill>
                  <a:srgbClr val="182947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 rot="16200000">
              <a:off x="1571218" y="4200369"/>
              <a:ext cx="896399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ДСНС</a:t>
              </a:r>
              <a:endParaRPr lang="uk-UA" sz="1800" dirty="0">
                <a:solidFill>
                  <a:srgbClr val="182947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 rot="16200000">
              <a:off x="2042252" y="4819940"/>
              <a:ext cx="2419925" cy="6338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Заклади</a:t>
              </a:r>
            </a:p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 охорони здоров’я</a:t>
              </a:r>
              <a:endParaRPr lang="uk-UA" dirty="0">
                <a:solidFill>
                  <a:srgbClr val="182947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 rot="16200000">
              <a:off x="2655817" y="5493664"/>
              <a:ext cx="3784755" cy="633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Безоплатна вторинна</a:t>
              </a:r>
            </a:p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Правова допомога</a:t>
              </a:r>
              <a:endParaRPr lang="uk-UA" dirty="0">
                <a:solidFill>
                  <a:srgbClr val="182947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 rot="16200000">
              <a:off x="4877799" y="4776909"/>
              <a:ext cx="2100754" cy="402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Волонтери</a:t>
              </a:r>
              <a:endParaRPr lang="uk-UA" dirty="0">
                <a:solidFill>
                  <a:srgbClr val="182947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 rot="16200000">
              <a:off x="6275941" y="4557193"/>
              <a:ext cx="2082875" cy="68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Лісові</a:t>
              </a:r>
            </a:p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 господарства</a:t>
              </a:r>
              <a:endParaRPr lang="uk-UA" dirty="0">
                <a:solidFill>
                  <a:srgbClr val="182947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 rot="16200000">
              <a:off x="7621628" y="4557193"/>
              <a:ext cx="2016046" cy="68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Рибне</a:t>
              </a:r>
            </a:p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господарства</a:t>
              </a:r>
              <a:endParaRPr lang="uk-UA" dirty="0">
                <a:solidFill>
                  <a:srgbClr val="182947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 rot="16200000">
              <a:off x="8491249" y="5023715"/>
              <a:ext cx="3087449" cy="68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Служба</a:t>
              </a:r>
            </a:p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 земельного кадастру</a:t>
              </a:r>
              <a:endParaRPr lang="uk-UA" dirty="0">
                <a:solidFill>
                  <a:srgbClr val="182947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 rot="16200000">
              <a:off x="9856134" y="5016428"/>
              <a:ext cx="2949482" cy="684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Служба</a:t>
              </a:r>
            </a:p>
            <a:p>
              <a:pPr algn="r"/>
              <a:r>
                <a:rPr lang="uk-UA" dirty="0" smtClean="0">
                  <a:solidFill>
                    <a:srgbClr val="182947"/>
                  </a:solidFill>
                  <a:latin typeface="Montserrat SemiBold" panose="00000700000000000000" pitchFamily="2" charset="-52"/>
                </a:rPr>
                <a:t> соціального захисту</a:t>
              </a:r>
              <a:endParaRPr lang="uk-UA" dirty="0">
                <a:solidFill>
                  <a:srgbClr val="182947"/>
                </a:solidFill>
                <a:latin typeface="Montserrat SemiBold" panose="00000700000000000000" pitchFamily="2" charset="-52"/>
              </a:endParaRPr>
            </a:p>
          </p:txBody>
        </p:sp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0209" y="2452882"/>
              <a:ext cx="1590671" cy="1590671"/>
            </a:xfrm>
            <a:prstGeom prst="rect">
              <a:avLst/>
            </a:prstGeom>
          </p:spPr>
        </p:pic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3191" y="2453236"/>
              <a:ext cx="1575744" cy="1575744"/>
            </a:xfrm>
            <a:prstGeom prst="rect">
              <a:avLst/>
            </a:prstGeom>
          </p:spPr>
        </p:pic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8792" y="2453761"/>
              <a:ext cx="1596850" cy="1596850"/>
            </a:xfrm>
            <a:prstGeom prst="rect">
              <a:avLst/>
            </a:prstGeom>
          </p:spPr>
        </p:pic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4869" y="2452882"/>
              <a:ext cx="1588287" cy="1588287"/>
            </a:xfrm>
            <a:prstGeom prst="rect">
              <a:avLst/>
            </a:prstGeom>
          </p:spPr>
        </p:pic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9029" y="2461052"/>
              <a:ext cx="1560112" cy="1560112"/>
            </a:xfrm>
            <a:prstGeom prst="rect">
              <a:avLst/>
            </a:prstGeom>
          </p:spPr>
        </p:pic>
        <p:pic>
          <p:nvPicPr>
            <p:cNvPr id="69" name="Рисунок 6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0665" y="2461052"/>
              <a:ext cx="1560112" cy="1560112"/>
            </a:xfrm>
            <a:prstGeom prst="rect">
              <a:avLst/>
            </a:prstGeom>
          </p:spPr>
        </p:pic>
        <p:pic>
          <p:nvPicPr>
            <p:cNvPr id="70" name="Рисунок 6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1833" y="2452882"/>
              <a:ext cx="1560112" cy="1560112"/>
            </a:xfrm>
            <a:prstGeom prst="rect">
              <a:avLst/>
            </a:prstGeom>
          </p:spPr>
        </p:pic>
        <p:pic>
          <p:nvPicPr>
            <p:cNvPr id="71" name="Рисунок 7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507" y="2437164"/>
              <a:ext cx="1584000" cy="1584000"/>
            </a:xfrm>
            <a:prstGeom prst="rect">
              <a:avLst/>
            </a:prstGeom>
          </p:spPr>
        </p:pic>
        <p:pic>
          <p:nvPicPr>
            <p:cNvPr id="72" name="Рисунок 7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66" y="2437164"/>
              <a:ext cx="1584000" cy="1584000"/>
            </a:xfrm>
            <a:prstGeom prst="rect">
              <a:avLst/>
            </a:prstGeom>
          </p:spPr>
        </p:pic>
      </p:grpSp>
      <p:grpSp>
        <p:nvGrpSpPr>
          <p:cNvPr id="73" name="Группа 72"/>
          <p:cNvGrpSpPr/>
          <p:nvPr/>
        </p:nvGrpSpPr>
        <p:grpSpPr>
          <a:xfrm>
            <a:off x="9747505" y="1730984"/>
            <a:ext cx="1591055" cy="731133"/>
            <a:chOff x="4286908" y="1763820"/>
            <a:chExt cx="1496977" cy="731133"/>
          </a:xfrm>
        </p:grpSpPr>
        <p:sp>
          <p:nvSpPr>
            <p:cNvPr id="74" name="Скругленный прямоугольник 73"/>
            <p:cNvSpPr/>
            <p:nvPr/>
          </p:nvSpPr>
          <p:spPr>
            <a:xfrm>
              <a:off x="4286908" y="1763820"/>
              <a:ext cx="1496977" cy="731133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666491" y="1804547"/>
              <a:ext cx="4619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uk-UA" sz="3600" dirty="0">
                  <a:solidFill>
                    <a:schemeClr val="bg1"/>
                  </a:solidFill>
                  <a:latin typeface="Montserrat ExtraBold" pitchFamily="2" charset="-52"/>
                </a:rPr>
                <a:t>2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1520" y="3667590"/>
            <a:ext cx="1082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solidFill>
                  <a:srgbClr val="182947"/>
                </a:solidFill>
                <a:latin typeface="Montserrat SemiBold" pitchFamily="2" charset="-52"/>
              </a:rPr>
              <a:t>Спів-праця</a:t>
            </a:r>
            <a:r>
              <a:rPr lang="uk-UA" sz="1800" dirty="0" smtClean="0">
                <a:solidFill>
                  <a:srgbClr val="182947"/>
                </a:solidFill>
                <a:latin typeface="Montserrat SemiBold" pitchFamily="2" charset="-52"/>
              </a:rPr>
              <a:t> </a:t>
            </a:r>
            <a:r>
              <a:rPr lang="uk-UA" sz="1800" dirty="0" smtClean="0">
                <a:solidFill>
                  <a:srgbClr val="182947"/>
                </a:solidFill>
                <a:latin typeface="Montserrat SemiBold" pitchFamily="2" charset="-52"/>
              </a:rPr>
              <a:t>з:</a:t>
            </a:r>
            <a:endParaRPr lang="uk-UA" sz="1800" dirty="0">
              <a:solidFill>
                <a:srgbClr val="182947"/>
              </a:solidFill>
              <a:latin typeface="Montserrat SemiBold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446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" y="0"/>
            <a:ext cx="12045696" cy="6858000"/>
          </a:xfrm>
          <a:prstGeom prst="rect">
            <a:avLst/>
          </a:prstGeom>
        </p:spPr>
      </p:pic>
      <p:sp>
        <p:nvSpPr>
          <p:cNvPr id="347" name="Google Shape;347;p16"/>
          <p:cNvSpPr/>
          <p:nvPr/>
        </p:nvSpPr>
        <p:spPr>
          <a:xfrm>
            <a:off x="1574306" y="3429000"/>
            <a:ext cx="970199" cy="1271182"/>
          </a:xfrm>
          <a:custGeom>
            <a:avLst/>
            <a:gdLst/>
            <a:ahLst/>
            <a:cxnLst/>
            <a:rect l="l" t="t" r="r" b="b"/>
            <a:pathLst>
              <a:path w="787542" h="1115390" extrusionOk="0">
                <a:moveTo>
                  <a:pt x="458269" y="689116"/>
                </a:moveTo>
                <a:lnTo>
                  <a:pt x="498899" y="689116"/>
                </a:lnTo>
                <a:lnTo>
                  <a:pt x="498899" y="774841"/>
                </a:lnTo>
                <a:lnTo>
                  <a:pt x="446772" y="774841"/>
                </a:lnTo>
                <a:cubicBezTo>
                  <a:pt x="454437" y="741727"/>
                  <a:pt x="458269" y="713859"/>
                  <a:pt x="458269" y="691237"/>
                </a:cubicBezTo>
                <a:close/>
                <a:moveTo>
                  <a:pt x="636491" y="682196"/>
                </a:moveTo>
                <a:lnTo>
                  <a:pt x="650890" y="682196"/>
                </a:lnTo>
                <a:cubicBezTo>
                  <a:pt x="660340" y="682196"/>
                  <a:pt x="666777" y="683982"/>
                  <a:pt x="670200" y="687554"/>
                </a:cubicBezTo>
                <a:cubicBezTo>
                  <a:pt x="673623" y="691125"/>
                  <a:pt x="675335" y="695479"/>
                  <a:pt x="675335" y="700613"/>
                </a:cubicBezTo>
                <a:cubicBezTo>
                  <a:pt x="675335" y="705897"/>
                  <a:pt x="673363" y="710231"/>
                  <a:pt x="669419" y="713617"/>
                </a:cubicBezTo>
                <a:cubicBezTo>
                  <a:pt x="665475" y="717003"/>
                  <a:pt x="658629" y="718696"/>
                  <a:pt x="648881" y="718696"/>
                </a:cubicBezTo>
                <a:lnTo>
                  <a:pt x="636491" y="718696"/>
                </a:lnTo>
                <a:close/>
                <a:moveTo>
                  <a:pt x="284066" y="682196"/>
                </a:moveTo>
                <a:lnTo>
                  <a:pt x="298465" y="682196"/>
                </a:lnTo>
                <a:cubicBezTo>
                  <a:pt x="307915" y="682196"/>
                  <a:pt x="314352" y="683982"/>
                  <a:pt x="317775" y="687554"/>
                </a:cubicBezTo>
                <a:cubicBezTo>
                  <a:pt x="321198" y="691125"/>
                  <a:pt x="322910" y="695479"/>
                  <a:pt x="322910" y="700613"/>
                </a:cubicBezTo>
                <a:cubicBezTo>
                  <a:pt x="322910" y="705897"/>
                  <a:pt x="320938" y="710231"/>
                  <a:pt x="316994" y="713617"/>
                </a:cubicBezTo>
                <a:cubicBezTo>
                  <a:pt x="313050" y="717003"/>
                  <a:pt x="306204" y="718696"/>
                  <a:pt x="296456" y="718696"/>
                </a:cubicBezTo>
                <a:lnTo>
                  <a:pt x="284066" y="718696"/>
                </a:lnTo>
                <a:close/>
                <a:moveTo>
                  <a:pt x="585703" y="648933"/>
                </a:moveTo>
                <a:lnTo>
                  <a:pt x="585703" y="812569"/>
                </a:lnTo>
                <a:lnTo>
                  <a:pt x="636491" y="812569"/>
                </a:lnTo>
                <a:lnTo>
                  <a:pt x="636491" y="751847"/>
                </a:lnTo>
                <a:lnTo>
                  <a:pt x="664173" y="751847"/>
                </a:lnTo>
                <a:cubicBezTo>
                  <a:pt x="684562" y="751847"/>
                  <a:pt x="699724" y="747196"/>
                  <a:pt x="709658" y="737895"/>
                </a:cubicBezTo>
                <a:cubicBezTo>
                  <a:pt x="719593" y="728593"/>
                  <a:pt x="724560" y="715682"/>
                  <a:pt x="724560" y="699162"/>
                </a:cubicBezTo>
                <a:cubicBezTo>
                  <a:pt x="724560" y="683089"/>
                  <a:pt x="720002" y="670699"/>
                  <a:pt x="710886" y="661992"/>
                </a:cubicBezTo>
                <a:cubicBezTo>
                  <a:pt x="701770" y="653286"/>
                  <a:pt x="688060" y="648933"/>
                  <a:pt x="669754" y="648933"/>
                </a:cubicBezTo>
                <a:close/>
                <a:moveTo>
                  <a:pt x="412281" y="648933"/>
                </a:moveTo>
                <a:lnTo>
                  <a:pt x="412281" y="685433"/>
                </a:lnTo>
                <a:cubicBezTo>
                  <a:pt x="412281" y="718621"/>
                  <a:pt x="407556" y="748424"/>
                  <a:pt x="398105" y="774841"/>
                </a:cubicBezTo>
                <a:lnTo>
                  <a:pt x="381250" y="774841"/>
                </a:lnTo>
                <a:lnTo>
                  <a:pt x="381250" y="848176"/>
                </a:lnTo>
                <a:lnTo>
                  <a:pt x="421880" y="848176"/>
                </a:lnTo>
                <a:lnTo>
                  <a:pt x="421880" y="812569"/>
                </a:lnTo>
                <a:lnTo>
                  <a:pt x="526358" y="812569"/>
                </a:lnTo>
                <a:lnTo>
                  <a:pt x="526358" y="848176"/>
                </a:lnTo>
                <a:lnTo>
                  <a:pt x="567100" y="848176"/>
                </a:lnTo>
                <a:lnTo>
                  <a:pt x="567100" y="774841"/>
                </a:lnTo>
                <a:lnTo>
                  <a:pt x="549463" y="774841"/>
                </a:lnTo>
                <a:lnTo>
                  <a:pt x="549463" y="648933"/>
                </a:lnTo>
                <a:close/>
                <a:moveTo>
                  <a:pt x="233278" y="648933"/>
                </a:moveTo>
                <a:lnTo>
                  <a:pt x="233278" y="812569"/>
                </a:lnTo>
                <a:lnTo>
                  <a:pt x="284066" y="812569"/>
                </a:lnTo>
                <a:lnTo>
                  <a:pt x="284066" y="751847"/>
                </a:lnTo>
                <a:lnTo>
                  <a:pt x="311748" y="751847"/>
                </a:lnTo>
                <a:cubicBezTo>
                  <a:pt x="332137" y="751847"/>
                  <a:pt x="347299" y="747196"/>
                  <a:pt x="357233" y="737895"/>
                </a:cubicBezTo>
                <a:cubicBezTo>
                  <a:pt x="367168" y="728593"/>
                  <a:pt x="372135" y="715682"/>
                  <a:pt x="372135" y="699162"/>
                </a:cubicBezTo>
                <a:cubicBezTo>
                  <a:pt x="372135" y="683089"/>
                  <a:pt x="367577" y="670699"/>
                  <a:pt x="358461" y="661992"/>
                </a:cubicBezTo>
                <a:cubicBezTo>
                  <a:pt x="349345" y="653286"/>
                  <a:pt x="335635" y="648933"/>
                  <a:pt x="317329" y="648933"/>
                </a:cubicBezTo>
                <a:close/>
                <a:moveTo>
                  <a:pt x="131331" y="646142"/>
                </a:moveTo>
                <a:cubicBezTo>
                  <a:pt x="104021" y="646142"/>
                  <a:pt x="83017" y="653435"/>
                  <a:pt x="68321" y="668020"/>
                </a:cubicBezTo>
                <a:cubicBezTo>
                  <a:pt x="53624" y="682605"/>
                  <a:pt x="46275" y="703143"/>
                  <a:pt x="46275" y="729635"/>
                </a:cubicBezTo>
                <a:cubicBezTo>
                  <a:pt x="46275" y="757242"/>
                  <a:pt x="53549" y="778432"/>
                  <a:pt x="68097" y="793203"/>
                </a:cubicBezTo>
                <a:cubicBezTo>
                  <a:pt x="82645" y="807974"/>
                  <a:pt x="103053" y="815360"/>
                  <a:pt x="129322" y="815360"/>
                </a:cubicBezTo>
                <a:cubicBezTo>
                  <a:pt x="152985" y="815360"/>
                  <a:pt x="171161" y="810690"/>
                  <a:pt x="183848" y="801351"/>
                </a:cubicBezTo>
                <a:cubicBezTo>
                  <a:pt x="196536" y="792012"/>
                  <a:pt x="205410" y="779901"/>
                  <a:pt x="210470" y="765019"/>
                </a:cubicBezTo>
                <a:lnTo>
                  <a:pt x="162919" y="752182"/>
                </a:lnTo>
                <a:cubicBezTo>
                  <a:pt x="158306" y="769000"/>
                  <a:pt x="147702" y="777408"/>
                  <a:pt x="131107" y="777408"/>
                </a:cubicBezTo>
                <a:cubicBezTo>
                  <a:pt x="111760" y="777408"/>
                  <a:pt x="100709" y="766953"/>
                  <a:pt x="97956" y="746043"/>
                </a:cubicBezTo>
                <a:lnTo>
                  <a:pt x="147293" y="746043"/>
                </a:lnTo>
                <a:lnTo>
                  <a:pt x="147293" y="715682"/>
                </a:lnTo>
                <a:lnTo>
                  <a:pt x="97733" y="715682"/>
                </a:lnTo>
                <a:cubicBezTo>
                  <a:pt x="100933" y="694623"/>
                  <a:pt x="112132" y="684093"/>
                  <a:pt x="131331" y="684093"/>
                </a:cubicBezTo>
                <a:cubicBezTo>
                  <a:pt x="146288" y="684093"/>
                  <a:pt x="156259" y="690939"/>
                  <a:pt x="161245" y="704632"/>
                </a:cubicBezTo>
                <a:lnTo>
                  <a:pt x="206787" y="687330"/>
                </a:lnTo>
                <a:cubicBezTo>
                  <a:pt x="193243" y="659871"/>
                  <a:pt x="168091" y="646142"/>
                  <a:pt x="131331" y="646142"/>
                </a:cubicBezTo>
                <a:close/>
                <a:moveTo>
                  <a:pt x="182174" y="134714"/>
                </a:moveTo>
                <a:lnTo>
                  <a:pt x="275727" y="134714"/>
                </a:lnTo>
                <a:lnTo>
                  <a:pt x="275727" y="250536"/>
                </a:lnTo>
                <a:lnTo>
                  <a:pt x="228950" y="279492"/>
                </a:lnTo>
                <a:lnTo>
                  <a:pt x="182174" y="250536"/>
                </a:lnTo>
                <a:close/>
                <a:moveTo>
                  <a:pt x="233577" y="41770"/>
                </a:moveTo>
                <a:lnTo>
                  <a:pt x="190664" y="84682"/>
                </a:lnTo>
                <a:lnTo>
                  <a:pt x="114512" y="84682"/>
                </a:lnTo>
                <a:lnTo>
                  <a:pt x="114512" y="160835"/>
                </a:lnTo>
                <a:lnTo>
                  <a:pt x="71629" y="203716"/>
                </a:lnTo>
                <a:lnTo>
                  <a:pt x="114512" y="246598"/>
                </a:lnTo>
                <a:lnTo>
                  <a:pt x="114512" y="313708"/>
                </a:lnTo>
                <a:lnTo>
                  <a:pt x="181624" y="313709"/>
                </a:lnTo>
                <a:lnTo>
                  <a:pt x="233577" y="365663"/>
                </a:lnTo>
                <a:lnTo>
                  <a:pt x="285530" y="313709"/>
                </a:lnTo>
                <a:lnTo>
                  <a:pt x="343540" y="313709"/>
                </a:lnTo>
                <a:lnTo>
                  <a:pt x="343540" y="255700"/>
                </a:lnTo>
                <a:lnTo>
                  <a:pt x="395523" y="203716"/>
                </a:lnTo>
                <a:lnTo>
                  <a:pt x="343540" y="151733"/>
                </a:lnTo>
                <a:lnTo>
                  <a:pt x="343538" y="84682"/>
                </a:lnTo>
                <a:lnTo>
                  <a:pt x="276488" y="84682"/>
                </a:lnTo>
                <a:close/>
                <a:moveTo>
                  <a:pt x="0" y="5863"/>
                </a:moveTo>
                <a:lnTo>
                  <a:pt x="455068" y="5863"/>
                </a:lnTo>
                <a:lnTo>
                  <a:pt x="455068" y="342922"/>
                </a:lnTo>
                <a:lnTo>
                  <a:pt x="783778" y="342922"/>
                </a:lnTo>
                <a:lnTo>
                  <a:pt x="783778" y="1115390"/>
                </a:lnTo>
                <a:lnTo>
                  <a:pt x="0" y="1115390"/>
                </a:lnTo>
                <a:close/>
                <a:moveTo>
                  <a:pt x="494382" y="0"/>
                </a:moveTo>
                <a:lnTo>
                  <a:pt x="787542" y="305978"/>
                </a:lnTo>
                <a:lnTo>
                  <a:pt x="494382" y="305978"/>
                </a:lnTo>
                <a:close/>
              </a:path>
            </a:pathLst>
          </a:custGeom>
          <a:solidFill>
            <a:srgbClr val="1829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6"/>
          <p:cNvSpPr txBox="1"/>
          <p:nvPr/>
        </p:nvSpPr>
        <p:spPr>
          <a:xfrm>
            <a:off x="327448" y="1731673"/>
            <a:ext cx="349305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err="1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Внесено</a:t>
            </a:r>
            <a:endParaRPr lang="uk-UA" sz="1600" dirty="0">
              <a:solidFill>
                <a:srgbClr val="182947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відомості до</a:t>
            </a:r>
            <a:r>
              <a:rPr lang="uk-UA" sz="1600" dirty="0">
                <a:latin typeface="Montserrat Medium" panose="00000600000000000000" pitchFamily="2" charset="-52"/>
                <a:ea typeface="Proxima Nova"/>
              </a:rPr>
              <a:t> </a:t>
            </a: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Єдиного </a:t>
            </a:r>
            <a:r>
              <a:rPr lang="uk-UA" sz="1600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реєстру досудових </a:t>
            </a: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розслідувань</a:t>
            </a:r>
            <a:r>
              <a:rPr lang="uk-UA" sz="1600" dirty="0">
                <a:latin typeface="Montserrat Medium" panose="00000600000000000000" pitchFamily="2" charset="-52"/>
                <a:ea typeface="Proxima Nova"/>
              </a:rPr>
              <a:t> </a:t>
            </a: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за </a:t>
            </a:r>
            <a:r>
              <a:rPr lang="uk-UA" sz="1600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матеріалами </a:t>
            </a: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ПОГ</a:t>
            </a:r>
            <a:endParaRPr sz="1600" dirty="0">
              <a:latin typeface="Montserrat Medium" panose="00000600000000000000" pitchFamily="2" charset="-52"/>
            </a:endParaRPr>
          </a:p>
        </p:txBody>
      </p:sp>
      <p:sp>
        <p:nvSpPr>
          <p:cNvPr id="352" name="Google Shape;352;p16"/>
          <p:cNvSpPr txBox="1"/>
          <p:nvPr/>
        </p:nvSpPr>
        <p:spPr>
          <a:xfrm>
            <a:off x="8247544" y="1699021"/>
            <a:ext cx="353907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</a:rPr>
              <a:t>Здійснено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</a:rPr>
              <a:t>розслідувань </a:t>
            </a:r>
            <a:endParaRPr lang="uk-UA" sz="1600" dirty="0" smtClean="0">
              <a:solidFill>
                <a:srgbClr val="182947"/>
              </a:solidFill>
              <a:latin typeface="Montserrat Medium" panose="00000600000000000000" pitchFamily="2" charset="-52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</a:rPr>
              <a:t>кримінальних </a:t>
            </a: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</a:rPr>
              <a:t>проступків </a:t>
            </a:r>
            <a:endParaRPr lang="uk-UA" sz="1600" dirty="0" smtClean="0">
              <a:solidFill>
                <a:srgbClr val="182947"/>
              </a:solidFill>
              <a:latin typeface="Montserrat Medium" panose="00000600000000000000" pitchFamily="2" charset="-52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</a:rPr>
              <a:t>у </a:t>
            </a: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</a:rPr>
              <a:t>формі дізнання</a:t>
            </a:r>
            <a:endParaRPr sz="1600" dirty="0">
              <a:solidFill>
                <a:srgbClr val="182947"/>
              </a:solidFill>
              <a:latin typeface="Montserrat Medium" panose="00000600000000000000" pitchFamily="2" charset="-52"/>
            </a:endParaRPr>
          </a:p>
        </p:txBody>
      </p:sp>
      <p:pic>
        <p:nvPicPr>
          <p:cNvPr id="353" name="Google Shape;353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1253" y="3429000"/>
            <a:ext cx="1340878" cy="12901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352;p16"/>
          <p:cNvSpPr txBox="1"/>
          <p:nvPr/>
        </p:nvSpPr>
        <p:spPr>
          <a:xfrm>
            <a:off x="4313409" y="1699021"/>
            <a:ext cx="3856566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Розкрито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кримінальних </a:t>
            </a:r>
            <a:r>
              <a:rPr lang="uk-UA" sz="1600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правопорушень</a:t>
            </a:r>
            <a:endParaRPr sz="1600" dirty="0">
              <a:latin typeface="Montserrat Medium" panose="00000600000000000000" pitchFamily="2" charset="-52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ПОГ </a:t>
            </a: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самостійно</a:t>
            </a:r>
            <a:r>
              <a:rPr lang="uk-UA" sz="1600" dirty="0">
                <a:latin typeface="Montserrat Medium" panose="00000600000000000000" pitchFamily="2" charset="-52"/>
                <a:ea typeface="Proxima Nova"/>
              </a:rPr>
              <a:t> </a:t>
            </a:r>
            <a:r>
              <a:rPr lang="uk-UA" sz="1600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та </a:t>
            </a:r>
            <a:r>
              <a:rPr lang="uk-UA" sz="1600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спільно з іншими структурними</a:t>
            </a:r>
            <a:endParaRPr sz="1600" dirty="0">
              <a:latin typeface="Montserrat Medium" panose="00000600000000000000" pitchFamily="2" charset="-52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підрозділами НПУ </a:t>
            </a:r>
            <a:endParaRPr sz="1600" dirty="0">
              <a:latin typeface="Montserrat Medium" panose="00000600000000000000" pitchFamily="2" charset="-52"/>
            </a:endParaRPr>
          </a:p>
        </p:txBody>
      </p:sp>
      <p:sp>
        <p:nvSpPr>
          <p:cNvPr id="15" name="Google Shape;346;p16"/>
          <p:cNvSpPr/>
          <p:nvPr/>
        </p:nvSpPr>
        <p:spPr>
          <a:xfrm>
            <a:off x="9803770" y="3308230"/>
            <a:ext cx="812895" cy="1531675"/>
          </a:xfrm>
          <a:custGeom>
            <a:avLst/>
            <a:gdLst/>
            <a:ahLst/>
            <a:cxnLst/>
            <a:rect l="l" t="t" r="r" b="b"/>
            <a:pathLst>
              <a:path w="727833" h="1464327" extrusionOk="0">
                <a:moveTo>
                  <a:pt x="118014" y="575483"/>
                </a:moveTo>
                <a:lnTo>
                  <a:pt x="118014" y="741655"/>
                </a:lnTo>
                <a:lnTo>
                  <a:pt x="130377" y="738514"/>
                </a:lnTo>
                <a:lnTo>
                  <a:pt x="135000" y="739689"/>
                </a:lnTo>
                <a:lnTo>
                  <a:pt x="135574" y="575483"/>
                </a:lnTo>
                <a:close/>
                <a:moveTo>
                  <a:pt x="387816" y="442310"/>
                </a:moveTo>
                <a:lnTo>
                  <a:pt x="387816" y="465088"/>
                </a:lnTo>
                <a:lnTo>
                  <a:pt x="398557" y="470784"/>
                </a:lnTo>
                <a:lnTo>
                  <a:pt x="409298" y="465089"/>
                </a:lnTo>
                <a:lnTo>
                  <a:pt x="409298" y="442310"/>
                </a:lnTo>
                <a:close/>
                <a:moveTo>
                  <a:pt x="164580" y="434821"/>
                </a:moveTo>
                <a:lnTo>
                  <a:pt x="164580" y="446632"/>
                </a:lnTo>
                <a:lnTo>
                  <a:pt x="257063" y="446632"/>
                </a:lnTo>
                <a:lnTo>
                  <a:pt x="257063" y="434821"/>
                </a:lnTo>
                <a:close/>
                <a:moveTo>
                  <a:pt x="399619" y="424031"/>
                </a:moveTo>
                <a:lnTo>
                  <a:pt x="409474" y="432471"/>
                </a:lnTo>
                <a:lnTo>
                  <a:pt x="424871" y="432471"/>
                </a:lnTo>
                <a:lnTo>
                  <a:pt x="424871" y="445658"/>
                </a:lnTo>
                <a:lnTo>
                  <a:pt x="436809" y="455881"/>
                </a:lnTo>
                <a:lnTo>
                  <a:pt x="424871" y="466104"/>
                </a:lnTo>
                <a:lnTo>
                  <a:pt x="424871" y="477513"/>
                </a:lnTo>
                <a:lnTo>
                  <a:pt x="411550" y="477513"/>
                </a:lnTo>
                <a:lnTo>
                  <a:pt x="399621" y="487730"/>
                </a:lnTo>
                <a:lnTo>
                  <a:pt x="387689" y="477513"/>
                </a:lnTo>
                <a:lnTo>
                  <a:pt x="372278" y="477513"/>
                </a:lnTo>
                <a:lnTo>
                  <a:pt x="372278" y="464314"/>
                </a:lnTo>
                <a:lnTo>
                  <a:pt x="362431" y="455880"/>
                </a:lnTo>
                <a:lnTo>
                  <a:pt x="372278" y="447447"/>
                </a:lnTo>
                <a:lnTo>
                  <a:pt x="372278" y="432471"/>
                </a:lnTo>
                <a:lnTo>
                  <a:pt x="389766" y="432471"/>
                </a:lnTo>
                <a:close/>
                <a:moveTo>
                  <a:pt x="399676" y="408434"/>
                </a:moveTo>
                <a:cubicBezTo>
                  <a:pt x="375607" y="408434"/>
                  <a:pt x="356096" y="429672"/>
                  <a:pt x="356096" y="455870"/>
                </a:cubicBezTo>
                <a:cubicBezTo>
                  <a:pt x="356096" y="482068"/>
                  <a:pt x="375607" y="503305"/>
                  <a:pt x="399676" y="503305"/>
                </a:cubicBezTo>
                <a:cubicBezTo>
                  <a:pt x="423746" y="503305"/>
                  <a:pt x="443258" y="482068"/>
                  <a:pt x="443258" y="455870"/>
                </a:cubicBezTo>
                <a:cubicBezTo>
                  <a:pt x="443258" y="429672"/>
                  <a:pt x="423746" y="408434"/>
                  <a:pt x="399676" y="408434"/>
                </a:cubicBezTo>
                <a:close/>
                <a:moveTo>
                  <a:pt x="495842" y="337647"/>
                </a:moveTo>
                <a:cubicBezTo>
                  <a:pt x="521707" y="341486"/>
                  <a:pt x="543934" y="354614"/>
                  <a:pt x="556394" y="376120"/>
                </a:cubicBezTo>
                <a:lnTo>
                  <a:pt x="598674" y="449097"/>
                </a:lnTo>
                <a:lnTo>
                  <a:pt x="722728" y="663221"/>
                </a:lnTo>
                <a:cubicBezTo>
                  <a:pt x="735536" y="685327"/>
                  <a:pt x="723414" y="716288"/>
                  <a:pt x="695652" y="732372"/>
                </a:cubicBezTo>
                <a:cubicBezTo>
                  <a:pt x="667888" y="748457"/>
                  <a:pt x="635000" y="743574"/>
                  <a:pt x="622192" y="721467"/>
                </a:cubicBezTo>
                <a:lnTo>
                  <a:pt x="513783" y="534349"/>
                </a:lnTo>
                <a:lnTo>
                  <a:pt x="513282" y="534640"/>
                </a:lnTo>
                <a:lnTo>
                  <a:pt x="473784" y="466465"/>
                </a:lnTo>
                <a:lnTo>
                  <a:pt x="473784" y="758328"/>
                </a:lnTo>
                <a:lnTo>
                  <a:pt x="350533" y="778394"/>
                </a:lnTo>
                <a:lnTo>
                  <a:pt x="344198" y="767544"/>
                </a:lnTo>
                <a:lnTo>
                  <a:pt x="265541" y="767544"/>
                </a:lnTo>
                <a:lnTo>
                  <a:pt x="258748" y="779179"/>
                </a:lnTo>
                <a:lnTo>
                  <a:pt x="175345" y="765600"/>
                </a:lnTo>
                <a:lnTo>
                  <a:pt x="185447" y="784462"/>
                </a:lnTo>
                <a:lnTo>
                  <a:pt x="186146" y="788814"/>
                </a:lnTo>
                <a:lnTo>
                  <a:pt x="257021" y="800353"/>
                </a:lnTo>
                <a:lnTo>
                  <a:pt x="257768" y="796988"/>
                </a:lnTo>
                <a:lnTo>
                  <a:pt x="265541" y="810301"/>
                </a:lnTo>
                <a:lnTo>
                  <a:pt x="344198" y="810301"/>
                </a:lnTo>
                <a:lnTo>
                  <a:pt x="352250" y="796510"/>
                </a:lnTo>
                <a:lnTo>
                  <a:pt x="352906" y="799464"/>
                </a:lnTo>
                <a:lnTo>
                  <a:pt x="473784" y="779784"/>
                </a:lnTo>
                <a:lnTo>
                  <a:pt x="473784" y="873858"/>
                </a:lnTo>
                <a:lnTo>
                  <a:pt x="471944" y="1401165"/>
                </a:lnTo>
                <a:cubicBezTo>
                  <a:pt x="471944" y="1436048"/>
                  <a:pt x="438924" y="1464327"/>
                  <a:pt x="398193" y="1464327"/>
                </a:cubicBezTo>
                <a:cubicBezTo>
                  <a:pt x="357462" y="1464327"/>
                  <a:pt x="324443" y="1436048"/>
                  <a:pt x="324443" y="1401165"/>
                </a:cubicBezTo>
                <a:lnTo>
                  <a:pt x="324443" y="896349"/>
                </a:lnTo>
                <a:lnTo>
                  <a:pt x="280192" y="896349"/>
                </a:lnTo>
                <a:lnTo>
                  <a:pt x="280192" y="1401164"/>
                </a:lnTo>
                <a:cubicBezTo>
                  <a:pt x="280192" y="1436048"/>
                  <a:pt x="247173" y="1464327"/>
                  <a:pt x="206442" y="1464327"/>
                </a:cubicBezTo>
                <a:cubicBezTo>
                  <a:pt x="165711" y="1464327"/>
                  <a:pt x="132691" y="1436048"/>
                  <a:pt x="132691" y="1401164"/>
                </a:cubicBezTo>
                <a:lnTo>
                  <a:pt x="134483" y="887935"/>
                </a:lnTo>
                <a:lnTo>
                  <a:pt x="130377" y="888978"/>
                </a:lnTo>
                <a:cubicBezTo>
                  <a:pt x="113873" y="888978"/>
                  <a:pt x="98932" y="880557"/>
                  <a:pt x="88116" y="866943"/>
                </a:cubicBezTo>
                <a:lnTo>
                  <a:pt x="83123" y="857621"/>
                </a:lnTo>
                <a:lnTo>
                  <a:pt x="81976" y="858284"/>
                </a:lnTo>
                <a:cubicBezTo>
                  <a:pt x="74916" y="860841"/>
                  <a:pt x="67155" y="862255"/>
                  <a:pt x="59008" y="862255"/>
                </a:cubicBezTo>
                <a:cubicBezTo>
                  <a:pt x="26419" y="862255"/>
                  <a:pt x="0" y="839629"/>
                  <a:pt x="0" y="811719"/>
                </a:cubicBezTo>
                <a:lnTo>
                  <a:pt x="0" y="575483"/>
                </a:lnTo>
                <a:lnTo>
                  <a:pt x="0" y="449256"/>
                </a:lnTo>
                <a:cubicBezTo>
                  <a:pt x="0" y="394953"/>
                  <a:pt x="51402" y="350932"/>
                  <a:pt x="114807" y="350932"/>
                </a:cubicBezTo>
                <a:lnTo>
                  <a:pt x="423840" y="350932"/>
                </a:lnTo>
                <a:lnTo>
                  <a:pt x="455085" y="338968"/>
                </a:lnTo>
                <a:cubicBezTo>
                  <a:pt x="469069" y="336129"/>
                  <a:pt x="482910" y="335727"/>
                  <a:pt x="495842" y="337647"/>
                </a:cubicBezTo>
                <a:close/>
                <a:moveTo>
                  <a:pt x="421943" y="146317"/>
                </a:moveTo>
                <a:lnTo>
                  <a:pt x="432544" y="159781"/>
                </a:lnTo>
                <a:cubicBezTo>
                  <a:pt x="439537" y="173942"/>
                  <a:pt x="443404" y="189511"/>
                  <a:pt x="443404" y="205854"/>
                </a:cubicBezTo>
                <a:cubicBezTo>
                  <a:pt x="443404" y="271224"/>
                  <a:pt x="381528" y="324216"/>
                  <a:pt x="305199" y="324216"/>
                </a:cubicBezTo>
                <a:cubicBezTo>
                  <a:pt x="228871" y="324216"/>
                  <a:pt x="166995" y="271224"/>
                  <a:pt x="166995" y="205854"/>
                </a:cubicBezTo>
                <a:cubicBezTo>
                  <a:pt x="166995" y="189511"/>
                  <a:pt x="170862" y="173942"/>
                  <a:pt x="177856" y="159781"/>
                </a:cubicBezTo>
                <a:lnTo>
                  <a:pt x="188023" y="146866"/>
                </a:lnTo>
                <a:lnTo>
                  <a:pt x="196467" y="156415"/>
                </a:lnTo>
                <a:cubicBezTo>
                  <a:pt x="222203" y="177810"/>
                  <a:pt x="261151" y="191446"/>
                  <a:pt x="304740" y="191446"/>
                </a:cubicBezTo>
                <a:cubicBezTo>
                  <a:pt x="348330" y="191446"/>
                  <a:pt x="387277" y="177810"/>
                  <a:pt x="413013" y="156415"/>
                </a:cubicBezTo>
                <a:close/>
                <a:moveTo>
                  <a:pt x="292743" y="44660"/>
                </a:moveTo>
                <a:lnTo>
                  <a:pt x="317616" y="44660"/>
                </a:lnTo>
                <a:lnTo>
                  <a:pt x="317617" y="71034"/>
                </a:lnTo>
                <a:lnTo>
                  <a:pt x="305179" y="77627"/>
                </a:lnTo>
                <a:lnTo>
                  <a:pt x="292743" y="71034"/>
                </a:lnTo>
                <a:close/>
                <a:moveTo>
                  <a:pt x="306410" y="23496"/>
                </a:moveTo>
                <a:lnTo>
                  <a:pt x="295000" y="33267"/>
                </a:lnTo>
                <a:lnTo>
                  <a:pt x="274752" y="33267"/>
                </a:lnTo>
                <a:lnTo>
                  <a:pt x="274752" y="50608"/>
                </a:lnTo>
                <a:lnTo>
                  <a:pt x="263351" y="60372"/>
                </a:lnTo>
                <a:lnTo>
                  <a:pt x="274752" y="70137"/>
                </a:lnTo>
                <a:lnTo>
                  <a:pt x="274752" y="85419"/>
                </a:lnTo>
                <a:lnTo>
                  <a:pt x="292596" y="85419"/>
                </a:lnTo>
                <a:lnTo>
                  <a:pt x="296726" y="88955"/>
                </a:lnTo>
                <a:lnTo>
                  <a:pt x="305020" y="87521"/>
                </a:lnTo>
                <a:lnTo>
                  <a:pt x="305179" y="87605"/>
                </a:lnTo>
                <a:lnTo>
                  <a:pt x="305347" y="87515"/>
                </a:lnTo>
                <a:lnTo>
                  <a:pt x="315688" y="89303"/>
                </a:lnTo>
                <a:lnTo>
                  <a:pt x="320223" y="85419"/>
                </a:lnTo>
                <a:lnTo>
                  <a:pt x="335647" y="85419"/>
                </a:lnTo>
                <a:lnTo>
                  <a:pt x="335647" y="72210"/>
                </a:lnTo>
                <a:lnTo>
                  <a:pt x="349468" y="60372"/>
                </a:lnTo>
                <a:lnTo>
                  <a:pt x="335647" y="48535"/>
                </a:lnTo>
                <a:lnTo>
                  <a:pt x="335646" y="33267"/>
                </a:lnTo>
                <a:lnTo>
                  <a:pt x="317819" y="33267"/>
                </a:lnTo>
                <a:close/>
                <a:moveTo>
                  <a:pt x="305201" y="0"/>
                </a:moveTo>
                <a:lnTo>
                  <a:pt x="415143" y="34730"/>
                </a:lnTo>
                <a:lnTo>
                  <a:pt x="432968" y="39408"/>
                </a:lnTo>
                <a:lnTo>
                  <a:pt x="443704" y="41263"/>
                </a:lnTo>
                <a:cubicBezTo>
                  <a:pt x="457472" y="46251"/>
                  <a:pt x="467133" y="57927"/>
                  <a:pt x="467133" y="71535"/>
                </a:cubicBezTo>
                <a:cubicBezTo>
                  <a:pt x="467133" y="85143"/>
                  <a:pt x="457472" y="96819"/>
                  <a:pt x="443704" y="101807"/>
                </a:cubicBezTo>
                <a:lnTo>
                  <a:pt x="435990" y="103140"/>
                </a:lnTo>
                <a:lnTo>
                  <a:pt x="425056" y="114552"/>
                </a:lnTo>
                <a:lnTo>
                  <a:pt x="427607" y="114552"/>
                </a:lnTo>
                <a:lnTo>
                  <a:pt x="426039" y="119882"/>
                </a:lnTo>
                <a:cubicBezTo>
                  <a:pt x="406059" y="152290"/>
                  <a:pt x="359285" y="175030"/>
                  <a:pt x="304768" y="175030"/>
                </a:cubicBezTo>
                <a:cubicBezTo>
                  <a:pt x="250253" y="175030"/>
                  <a:pt x="203478" y="152290"/>
                  <a:pt x="183499" y="119882"/>
                </a:cubicBezTo>
                <a:lnTo>
                  <a:pt x="181930" y="114552"/>
                </a:lnTo>
                <a:lnTo>
                  <a:pt x="184482" y="114552"/>
                </a:lnTo>
                <a:lnTo>
                  <a:pt x="173377" y="102961"/>
                </a:lnTo>
                <a:lnTo>
                  <a:pt x="166696" y="101807"/>
                </a:lnTo>
                <a:cubicBezTo>
                  <a:pt x="157517" y="98482"/>
                  <a:pt x="150164" y="92184"/>
                  <a:pt x="146281" y="84323"/>
                </a:cubicBezTo>
                <a:lnTo>
                  <a:pt x="143267" y="71535"/>
                </a:lnTo>
                <a:cubicBezTo>
                  <a:pt x="143267" y="57927"/>
                  <a:pt x="152928" y="46251"/>
                  <a:pt x="166696" y="41263"/>
                </a:cubicBezTo>
                <a:lnTo>
                  <a:pt x="177436" y="39407"/>
                </a:lnTo>
                <a:lnTo>
                  <a:pt x="195264" y="34729"/>
                </a:lnTo>
                <a:close/>
              </a:path>
            </a:pathLst>
          </a:custGeom>
          <a:solidFill>
            <a:srgbClr val="1829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02920" y="-232946"/>
            <a:ext cx="8849398" cy="3213890"/>
            <a:chOff x="18005" y="-132362"/>
            <a:chExt cx="9380031" cy="3195118"/>
          </a:xfrm>
        </p:grpSpPr>
        <p:pic>
          <p:nvPicPr>
            <p:cNvPr id="21" name="Google Shape;93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005" y="-132362"/>
              <a:ext cx="3145818" cy="3195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Скругленный прямоугольник 21"/>
            <p:cNvSpPr/>
            <p:nvPr/>
          </p:nvSpPr>
          <p:spPr>
            <a:xfrm>
              <a:off x="1939775" y="526652"/>
              <a:ext cx="7458261" cy="1000396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 w="28575">
              <a:solidFill>
                <a:srgbClr val="182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2264" y="621792"/>
              <a:ext cx="70263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dirty="0" smtClean="0">
                  <a:solidFill>
                    <a:schemeClr val="bg1"/>
                  </a:solidFill>
                  <a:latin typeface="Montserrat SemiBold" pitchFamily="2" charset="-52"/>
                </a:rPr>
                <a:t>КРИМІНАЛЬНІ ПРАВОПОРУШЕННЯ</a:t>
              </a:r>
              <a:endParaRPr lang="uk-UA" sz="2800" dirty="0">
                <a:solidFill>
                  <a:schemeClr val="bg1"/>
                </a:solidFill>
                <a:latin typeface="Montserrat SemiBold" pitchFamily="2" charset="-52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1115864" y="5291937"/>
            <a:ext cx="1916224" cy="868135"/>
            <a:chOff x="1009009" y="5439958"/>
            <a:chExt cx="1916224" cy="868135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1009009" y="5439958"/>
              <a:ext cx="1916224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595064" y="5511567"/>
              <a:ext cx="39305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1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283580" y="5300453"/>
            <a:ext cx="1916224" cy="868135"/>
            <a:chOff x="1009009" y="5439958"/>
            <a:chExt cx="1916224" cy="868135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1009009" y="5439958"/>
              <a:ext cx="1916224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595064" y="5511567"/>
              <a:ext cx="7441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10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9217715" y="5291937"/>
            <a:ext cx="1916224" cy="868135"/>
            <a:chOff x="1009009" y="5439958"/>
            <a:chExt cx="1916224" cy="868135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1009009" y="5439958"/>
              <a:ext cx="1916224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595064" y="5511567"/>
              <a:ext cx="5437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FFC000"/>
                  </a:solidFill>
                  <a:latin typeface="Montserrat ExtraBold" pitchFamily="2" charset="-52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-804673" y="-132362"/>
            <a:ext cx="10202709" cy="3195118"/>
            <a:chOff x="-984617" y="-132362"/>
            <a:chExt cx="10382654" cy="3195118"/>
          </a:xfrm>
        </p:grpSpPr>
        <p:pic>
          <p:nvPicPr>
            <p:cNvPr id="21" name="Google Shape;93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984617" y="-132362"/>
              <a:ext cx="3807516" cy="3195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Скругленный прямоугольник 21"/>
            <p:cNvSpPr/>
            <p:nvPr/>
          </p:nvSpPr>
          <p:spPr>
            <a:xfrm>
              <a:off x="1602679" y="526652"/>
              <a:ext cx="7795358" cy="725839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 w="28575">
              <a:solidFill>
                <a:srgbClr val="182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59406" y="614506"/>
              <a:ext cx="70791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 smtClean="0">
                  <a:solidFill>
                    <a:schemeClr val="bg1"/>
                  </a:solidFill>
                  <a:latin typeface="Montserrat SemiBold" pitchFamily="2" charset="-52"/>
                </a:rPr>
                <a:t>КРИМІНАЛЬНІ ПРАВОПОРУШЕННЯ</a:t>
              </a:r>
              <a:endParaRPr lang="uk-UA" sz="2800" dirty="0">
                <a:solidFill>
                  <a:schemeClr val="bg1"/>
                </a:solidFill>
                <a:latin typeface="Montserrat SemiBold" pitchFamily="2" charset="-52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66928" y="2978307"/>
            <a:ext cx="3129408" cy="2128817"/>
            <a:chOff x="352151" y="2978307"/>
            <a:chExt cx="3344185" cy="2128817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589015" y="2978307"/>
              <a:ext cx="2940780" cy="868135"/>
              <a:chOff x="591565" y="3011557"/>
              <a:chExt cx="2940780" cy="868135"/>
            </a:xfrm>
          </p:grpSpPr>
          <p:grpSp>
            <p:nvGrpSpPr>
              <p:cNvPr id="3" name="Группа 2"/>
              <p:cNvGrpSpPr/>
              <p:nvPr/>
            </p:nvGrpSpPr>
            <p:grpSpPr>
              <a:xfrm>
                <a:off x="1616121" y="3011557"/>
                <a:ext cx="1916224" cy="868135"/>
                <a:chOff x="1009009" y="5439958"/>
                <a:chExt cx="1916224" cy="868135"/>
              </a:xfrm>
            </p:grpSpPr>
            <p:sp>
              <p:nvSpPr>
                <p:cNvPr id="26" name="Скругленный прямоугольник 25"/>
                <p:cNvSpPr/>
                <p:nvPr/>
              </p:nvSpPr>
              <p:spPr>
                <a:xfrm>
                  <a:off x="1009009" y="5439958"/>
                  <a:ext cx="1916224" cy="868135"/>
                </a:xfrm>
                <a:prstGeom prst="roundRect">
                  <a:avLst>
                    <a:gd name="adj" fmla="val 50000"/>
                  </a:avLst>
                </a:prstGeom>
                <a:noFill/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>
                    <a:gradFill flip="none" rotWithShape="1">
                      <a:gsLst>
                        <a:gs pos="0">
                          <a:schemeClr val="lt1">
                            <a:shade val="30000"/>
                            <a:satMod val="115000"/>
                          </a:schemeClr>
                        </a:gs>
                        <a:gs pos="50000">
                          <a:schemeClr val="lt1">
                            <a:shade val="67500"/>
                            <a:satMod val="115000"/>
                          </a:schemeClr>
                        </a:gs>
                        <a:gs pos="100000">
                          <a:schemeClr val="l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1595064" y="5511567"/>
                  <a:ext cx="535724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4000" dirty="0">
                      <a:solidFill>
                        <a:srgbClr val="FFC000"/>
                      </a:solidFill>
                      <a:latin typeface="Montserrat ExtraBold" pitchFamily="2" charset="-52"/>
                    </a:rPr>
                    <a:t>0</a:t>
                  </a:r>
                </a:p>
              </p:txBody>
            </p:sp>
          </p:grpSp>
          <p:pic>
            <p:nvPicPr>
              <p:cNvPr id="24" name="Google Shape;327;p15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591565" y="3011557"/>
                <a:ext cx="834886" cy="83488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5" name="Google Shape;330;p15"/>
            <p:cNvSpPr txBox="1"/>
            <p:nvPr/>
          </p:nvSpPr>
          <p:spPr>
            <a:xfrm>
              <a:off x="352151" y="4029946"/>
              <a:ext cx="3344185" cy="1077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Розшукали</a:t>
              </a:r>
              <a:endParaRPr sz="1600" dirty="0">
                <a:latin typeface="Montserrat Medium" panose="00000600000000000000" pitchFamily="2" charset="-52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транспортні засоби,</a:t>
              </a:r>
              <a:endParaRPr sz="1600" dirty="0">
                <a:latin typeface="Montserrat Medium" panose="00000600000000000000" pitchFamily="2" charset="-52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якими незаконно заволоділи</a:t>
              </a:r>
              <a:endParaRPr sz="1600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594416" y="2940207"/>
            <a:ext cx="3082013" cy="1674474"/>
            <a:chOff x="4594416" y="2940207"/>
            <a:chExt cx="3082013" cy="1674474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4594416" y="2940207"/>
              <a:ext cx="2952899" cy="868135"/>
              <a:chOff x="4861302" y="3011557"/>
              <a:chExt cx="2952899" cy="868135"/>
            </a:xfrm>
          </p:grpSpPr>
          <p:grpSp>
            <p:nvGrpSpPr>
              <p:cNvPr id="28" name="Группа 27"/>
              <p:cNvGrpSpPr/>
              <p:nvPr/>
            </p:nvGrpSpPr>
            <p:grpSpPr>
              <a:xfrm>
                <a:off x="5897977" y="3011557"/>
                <a:ext cx="1916224" cy="868135"/>
                <a:chOff x="1009009" y="5439958"/>
                <a:chExt cx="1916224" cy="868135"/>
              </a:xfrm>
            </p:grpSpPr>
            <p:sp>
              <p:nvSpPr>
                <p:cNvPr id="29" name="Скругленный прямоугольник 28"/>
                <p:cNvSpPr/>
                <p:nvPr/>
              </p:nvSpPr>
              <p:spPr>
                <a:xfrm>
                  <a:off x="1009009" y="5439958"/>
                  <a:ext cx="1916224" cy="868135"/>
                </a:xfrm>
                <a:prstGeom prst="roundRect">
                  <a:avLst>
                    <a:gd name="adj" fmla="val 50000"/>
                  </a:avLst>
                </a:prstGeom>
                <a:noFill/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>
                    <a:gradFill flip="none" rotWithShape="1">
                      <a:gsLst>
                        <a:gs pos="0">
                          <a:schemeClr val="lt1">
                            <a:shade val="30000"/>
                            <a:satMod val="115000"/>
                          </a:schemeClr>
                        </a:gs>
                        <a:gs pos="50000">
                          <a:schemeClr val="lt1">
                            <a:shade val="67500"/>
                            <a:satMod val="115000"/>
                          </a:schemeClr>
                        </a:gs>
                        <a:gs pos="100000">
                          <a:schemeClr val="l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1595064" y="5511567"/>
                  <a:ext cx="492443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4000" dirty="0">
                      <a:solidFill>
                        <a:srgbClr val="FFC000"/>
                      </a:solidFill>
                      <a:latin typeface="Montserrat ExtraBold" pitchFamily="2" charset="-52"/>
                    </a:rPr>
                    <a:t>2</a:t>
                  </a:r>
                </a:p>
              </p:txBody>
            </p:sp>
          </p:grpSp>
          <p:pic>
            <p:nvPicPr>
              <p:cNvPr id="25" name="Google Shape;329;p15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4861302" y="3011557"/>
                <a:ext cx="834886" cy="83488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6" name="Google Shape;331;p15"/>
            <p:cNvSpPr txBox="1"/>
            <p:nvPr/>
          </p:nvSpPr>
          <p:spPr>
            <a:xfrm>
              <a:off x="4931767" y="4029946"/>
              <a:ext cx="2744662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Затримали</a:t>
              </a:r>
              <a:endParaRPr sz="1600" dirty="0">
                <a:latin typeface="Montserrat Medium" panose="00000600000000000000" pitchFamily="2" charset="-52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600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правопорушників</a:t>
              </a:r>
              <a:endParaRPr sz="1600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8474944" y="2917788"/>
            <a:ext cx="3500619" cy="2022957"/>
            <a:chOff x="8474944" y="2917788"/>
            <a:chExt cx="3500619" cy="2022957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8531932" y="2917788"/>
              <a:ext cx="3023491" cy="972141"/>
              <a:chOff x="8556862" y="2978308"/>
              <a:chExt cx="3023491" cy="972141"/>
            </a:xfrm>
          </p:grpSpPr>
          <p:grpSp>
            <p:nvGrpSpPr>
              <p:cNvPr id="31" name="Группа 30"/>
              <p:cNvGrpSpPr/>
              <p:nvPr/>
            </p:nvGrpSpPr>
            <p:grpSpPr>
              <a:xfrm>
                <a:off x="9664129" y="2978308"/>
                <a:ext cx="1916224" cy="868135"/>
                <a:chOff x="1534550" y="3122811"/>
                <a:chExt cx="1916224" cy="868135"/>
              </a:xfrm>
            </p:grpSpPr>
            <p:sp>
              <p:nvSpPr>
                <p:cNvPr id="32" name="Скругленный прямоугольник 31"/>
                <p:cNvSpPr/>
                <p:nvPr/>
              </p:nvSpPr>
              <p:spPr>
                <a:xfrm>
                  <a:off x="1534550" y="3122811"/>
                  <a:ext cx="1916224" cy="868135"/>
                </a:xfrm>
                <a:prstGeom prst="roundRect">
                  <a:avLst>
                    <a:gd name="adj" fmla="val 50000"/>
                  </a:avLst>
                </a:prstGeom>
                <a:noFill/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>
                    <a:gradFill flip="none" rotWithShape="1">
                      <a:gsLst>
                        <a:gs pos="0">
                          <a:schemeClr val="lt1">
                            <a:shade val="30000"/>
                            <a:satMod val="115000"/>
                          </a:schemeClr>
                        </a:gs>
                        <a:gs pos="50000">
                          <a:schemeClr val="lt1">
                            <a:shade val="67500"/>
                            <a:satMod val="115000"/>
                          </a:schemeClr>
                        </a:gs>
                        <a:gs pos="100000">
                          <a:schemeClr val="l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2120605" y="3219560"/>
                  <a:ext cx="543739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4000" dirty="0">
                      <a:solidFill>
                        <a:srgbClr val="FFC000"/>
                      </a:solidFill>
                      <a:latin typeface="Montserrat ExtraBold" pitchFamily="2" charset="-52"/>
                    </a:rPr>
                    <a:t>4</a:t>
                  </a:r>
                </a:p>
              </p:txBody>
            </p:sp>
          </p:grpSp>
          <p:pic>
            <p:nvPicPr>
              <p:cNvPr id="34" name="Google Shape;328;p15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8556862" y="3011557"/>
                <a:ext cx="938892" cy="93889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7" name="Google Shape;332;p15"/>
            <p:cNvSpPr txBox="1"/>
            <p:nvPr/>
          </p:nvSpPr>
          <p:spPr>
            <a:xfrm>
              <a:off x="8474944" y="3986678"/>
              <a:ext cx="3500619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Розшукали</a:t>
              </a:r>
              <a:endParaRPr dirty="0">
                <a:latin typeface="Montserrat Medium" panose="00000600000000000000" pitchFamily="2" charset="-52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осіб зниклих безвісти та</a:t>
              </a:r>
              <a:endParaRPr dirty="0">
                <a:latin typeface="Montserrat Medium" panose="00000600000000000000" pitchFamily="2" charset="-52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осіб, що переховуються</a:t>
              </a:r>
              <a:endParaRPr dirty="0">
                <a:latin typeface="Montserrat Medium" panose="00000600000000000000" pitchFamily="2" charset="-52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dirty="0">
                  <a:solidFill>
                    <a:srgbClr val="182947"/>
                  </a:solidFill>
                  <a:latin typeface="Montserrat Medium" panose="00000600000000000000" pitchFamily="2" charset="-52"/>
                  <a:ea typeface="Proxima Nova"/>
                  <a:cs typeface="Proxima Nova"/>
                  <a:sym typeface="Proxima Nova"/>
                </a:rPr>
                <a:t>від слідства та суду</a:t>
              </a:r>
              <a:endParaRPr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187076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-786385" y="-132363"/>
            <a:ext cx="10184421" cy="3233469"/>
            <a:chOff x="-984617" y="-132363"/>
            <a:chExt cx="10382654" cy="3233469"/>
          </a:xfrm>
        </p:grpSpPr>
        <p:pic>
          <p:nvPicPr>
            <p:cNvPr id="24" name="Google Shape;93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984617" y="-132363"/>
              <a:ext cx="3807516" cy="32334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Скругленный прямоугольник 24"/>
            <p:cNvSpPr/>
            <p:nvPr/>
          </p:nvSpPr>
          <p:spPr>
            <a:xfrm>
              <a:off x="1602679" y="526652"/>
              <a:ext cx="7795358" cy="725839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 w="28575">
              <a:solidFill>
                <a:srgbClr val="182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059406" y="614506"/>
              <a:ext cx="70791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 smtClean="0">
                  <a:solidFill>
                    <a:schemeClr val="bg1"/>
                  </a:solidFill>
                  <a:latin typeface="Montserrat SemiBold" pitchFamily="2" charset="-52"/>
                </a:rPr>
                <a:t>КРИМІНАЛЬНІ ПРАВОПОРУШЕННЯ</a:t>
              </a:r>
              <a:endParaRPr lang="uk-UA" sz="2800" dirty="0">
                <a:solidFill>
                  <a:schemeClr val="bg1"/>
                </a:solidFill>
                <a:latin typeface="Montserrat SemiBold" pitchFamily="2" charset="-52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923544" y="2328518"/>
            <a:ext cx="4794406" cy="3509217"/>
            <a:chOff x="1089641" y="2101008"/>
            <a:chExt cx="4926561" cy="3509217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4826535" y="2129246"/>
              <a:ext cx="1189667" cy="711263"/>
              <a:chOff x="4832901" y="2124850"/>
              <a:chExt cx="1189667" cy="711263"/>
            </a:xfrm>
          </p:grpSpPr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4832901" y="2124850"/>
                <a:ext cx="1189667" cy="71126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078454" y="2157315"/>
                <a:ext cx="50045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0</a:t>
                </a:r>
              </a:p>
            </p:txBody>
          </p:sp>
        </p:grpSp>
        <p:grpSp>
          <p:nvGrpSpPr>
            <p:cNvPr id="11" name="Группа 10"/>
            <p:cNvGrpSpPr/>
            <p:nvPr/>
          </p:nvGrpSpPr>
          <p:grpSpPr>
            <a:xfrm>
              <a:off x="1089641" y="2101008"/>
              <a:ext cx="4913065" cy="3509217"/>
              <a:chOff x="1089641" y="2101008"/>
              <a:chExt cx="4913065" cy="3509217"/>
            </a:xfrm>
          </p:grpSpPr>
          <p:grpSp>
            <p:nvGrpSpPr>
              <p:cNvPr id="7" name="Группа 6"/>
              <p:cNvGrpSpPr/>
              <p:nvPr/>
            </p:nvGrpSpPr>
            <p:grpSpPr>
              <a:xfrm>
                <a:off x="1098300" y="2101008"/>
                <a:ext cx="4329435" cy="859949"/>
                <a:chOff x="1350851" y="2915256"/>
                <a:chExt cx="4329435" cy="859949"/>
              </a:xfrm>
            </p:grpSpPr>
            <p:pic>
              <p:nvPicPr>
                <p:cNvPr id="363" name="Google Shape;363;p17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350851" y="2915256"/>
                  <a:ext cx="948883" cy="85994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64" name="Google Shape;364;p17"/>
                <p:cNvSpPr txBox="1"/>
                <p:nvPr/>
              </p:nvSpPr>
              <p:spPr>
                <a:xfrm>
                  <a:off x="2415374" y="3005367"/>
                  <a:ext cx="3264912" cy="58473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uk-UA" sz="1600" dirty="0">
                      <a:solidFill>
                        <a:srgbClr val="182947"/>
                      </a:solidFill>
                      <a:latin typeface="Montserrat Medium" pitchFamily="2" charset="-52"/>
                      <a:ea typeface="Proxima Nova"/>
                      <a:cs typeface="Proxima Nova"/>
                      <a:sym typeface="Proxima Nova"/>
                    </a:rPr>
                    <a:t>Зберігання</a:t>
                  </a:r>
                  <a:endParaRPr sz="1600" dirty="0">
                    <a:latin typeface="Montserrat Medium" pitchFamily="2" charset="-52"/>
                  </a:endParaRPr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uk-UA" sz="1600" dirty="0">
                      <a:solidFill>
                        <a:srgbClr val="182947"/>
                      </a:solidFill>
                      <a:latin typeface="Montserrat Medium" pitchFamily="2" charset="-52"/>
                      <a:ea typeface="Proxima Nova"/>
                      <a:cs typeface="Proxima Nova"/>
                      <a:sym typeface="Proxima Nova"/>
                    </a:rPr>
                    <a:t>наркотичних засобів</a:t>
                  </a:r>
                  <a:endParaRPr sz="1600" dirty="0">
                    <a:solidFill>
                      <a:srgbClr val="182947"/>
                    </a:solidFill>
                    <a:latin typeface="Montserrat Medium" pitchFamily="2" charset="-52"/>
                    <a:ea typeface="Proxima Nova"/>
                    <a:cs typeface="Proxima Nova"/>
                    <a:sym typeface="Proxima Nova"/>
                  </a:endParaRPr>
                </a:p>
              </p:txBody>
            </p:sp>
          </p:grpSp>
          <p:grpSp>
            <p:nvGrpSpPr>
              <p:cNvPr id="8" name="Группа 7"/>
              <p:cNvGrpSpPr/>
              <p:nvPr/>
            </p:nvGrpSpPr>
            <p:grpSpPr>
              <a:xfrm>
                <a:off x="1089641" y="3315833"/>
                <a:ext cx="3036417" cy="888265"/>
                <a:chOff x="774506" y="3281031"/>
                <a:chExt cx="3036417" cy="888265"/>
              </a:xfrm>
            </p:grpSpPr>
            <p:pic>
              <p:nvPicPr>
                <p:cNvPr id="365" name="Google Shape;365;p17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774506" y="3281031"/>
                  <a:ext cx="945197" cy="88826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66" name="Google Shape;366;p17"/>
                <p:cNvSpPr txBox="1"/>
                <p:nvPr/>
              </p:nvSpPr>
              <p:spPr>
                <a:xfrm>
                  <a:off x="1834875" y="3455142"/>
                  <a:ext cx="1976048" cy="33851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uk-UA" sz="1600" dirty="0">
                      <a:solidFill>
                        <a:srgbClr val="182947"/>
                      </a:solidFill>
                      <a:latin typeface="Montserrat Medium" pitchFamily="2" charset="-52"/>
                      <a:ea typeface="Proxima Nova"/>
                      <a:cs typeface="Proxima Nova"/>
                      <a:sym typeface="Proxima Nova"/>
                    </a:rPr>
                    <a:t>Хуліганство</a:t>
                  </a:r>
                  <a:endParaRPr sz="1600" dirty="0">
                    <a:solidFill>
                      <a:srgbClr val="182947"/>
                    </a:solidFill>
                    <a:latin typeface="Montserrat Medium" pitchFamily="2" charset="-52"/>
                    <a:ea typeface="Proxima Nova"/>
                    <a:cs typeface="Proxima Nova"/>
                    <a:sym typeface="Proxima Nova"/>
                  </a:endParaRPr>
                </a:p>
              </p:txBody>
            </p:sp>
          </p:grpSp>
          <p:grpSp>
            <p:nvGrpSpPr>
              <p:cNvPr id="9" name="Группа 8"/>
              <p:cNvGrpSpPr/>
              <p:nvPr/>
            </p:nvGrpSpPr>
            <p:grpSpPr>
              <a:xfrm>
                <a:off x="1098300" y="4694555"/>
                <a:ext cx="4196176" cy="915670"/>
                <a:chOff x="261632" y="5455363"/>
                <a:chExt cx="4196176" cy="915670"/>
              </a:xfrm>
            </p:grpSpPr>
            <p:pic>
              <p:nvPicPr>
                <p:cNvPr id="367" name="Google Shape;367;p17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>
                  <a:off x="261632" y="5455363"/>
                  <a:ext cx="936538" cy="91567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68" name="Google Shape;368;p17"/>
                <p:cNvSpPr txBox="1"/>
                <p:nvPr/>
              </p:nvSpPr>
              <p:spPr>
                <a:xfrm>
                  <a:off x="1326155" y="5634739"/>
                  <a:ext cx="3131653" cy="58473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uk-UA" sz="1600" dirty="0">
                      <a:solidFill>
                        <a:srgbClr val="182947"/>
                      </a:solidFill>
                      <a:latin typeface="Montserrat Medium" pitchFamily="2" charset="-52"/>
                      <a:ea typeface="Proxima Nova"/>
                      <a:cs typeface="Proxima Nova"/>
                      <a:sym typeface="Proxima Nova"/>
                    </a:rPr>
                    <a:t>Нанесення</a:t>
                  </a:r>
                  <a:endParaRPr sz="1600" dirty="0">
                    <a:latin typeface="Montserrat Medium" pitchFamily="2" charset="-52"/>
                  </a:endParaRPr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uk-UA" sz="1600" dirty="0">
                      <a:solidFill>
                        <a:srgbClr val="182947"/>
                      </a:solidFill>
                      <a:latin typeface="Montserrat Medium" pitchFamily="2" charset="-52"/>
                      <a:ea typeface="Proxima Nova"/>
                      <a:cs typeface="Proxima Nova"/>
                      <a:sym typeface="Proxima Nova"/>
                    </a:rPr>
                    <a:t>тілесних ушкоджень</a:t>
                  </a:r>
                  <a:endParaRPr sz="1600" dirty="0">
                    <a:solidFill>
                      <a:srgbClr val="182947"/>
                    </a:solidFill>
                    <a:latin typeface="Montserrat Medium" pitchFamily="2" charset="-52"/>
                    <a:ea typeface="Proxima Nova"/>
                    <a:cs typeface="Proxima Nova"/>
                    <a:sym typeface="Proxima Nova"/>
                  </a:endParaRPr>
                </a:p>
              </p:txBody>
            </p:sp>
          </p:grpSp>
          <p:grpSp>
            <p:nvGrpSpPr>
              <p:cNvPr id="43" name="Группа 42"/>
              <p:cNvGrpSpPr/>
              <p:nvPr/>
            </p:nvGrpSpPr>
            <p:grpSpPr>
              <a:xfrm>
                <a:off x="4813039" y="3404333"/>
                <a:ext cx="1189667" cy="711263"/>
                <a:chOff x="4832901" y="2124850"/>
                <a:chExt cx="1189667" cy="711263"/>
              </a:xfrm>
            </p:grpSpPr>
            <p:sp>
              <p:nvSpPr>
                <p:cNvPr id="44" name="Скругленный прямоугольник 43"/>
                <p:cNvSpPr/>
                <p:nvPr/>
              </p:nvSpPr>
              <p:spPr>
                <a:xfrm>
                  <a:off x="4832901" y="2124850"/>
                  <a:ext cx="1189667" cy="7112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182947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>
                    <a:gradFill flip="none" rotWithShape="1">
                      <a:gsLst>
                        <a:gs pos="0">
                          <a:schemeClr val="lt1">
                            <a:shade val="30000"/>
                            <a:satMod val="115000"/>
                          </a:schemeClr>
                        </a:gs>
                        <a:gs pos="50000">
                          <a:schemeClr val="lt1">
                            <a:shade val="67500"/>
                            <a:satMod val="115000"/>
                          </a:schemeClr>
                        </a:gs>
                        <a:gs pos="100000">
                          <a:schemeClr val="l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endParaRPr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5091949" y="2157315"/>
                  <a:ext cx="500458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3600" dirty="0">
                      <a:solidFill>
                        <a:schemeClr val="bg1"/>
                      </a:solidFill>
                      <a:latin typeface="Montserrat ExtraBold" pitchFamily="2" charset="-52"/>
                    </a:rPr>
                    <a:t>0</a:t>
                  </a:r>
                </a:p>
              </p:txBody>
            </p:sp>
          </p:grpSp>
          <p:grpSp>
            <p:nvGrpSpPr>
              <p:cNvPr id="46" name="Группа 45"/>
              <p:cNvGrpSpPr/>
              <p:nvPr/>
            </p:nvGrpSpPr>
            <p:grpSpPr>
              <a:xfrm>
                <a:off x="4813039" y="4764367"/>
                <a:ext cx="1189667" cy="711263"/>
                <a:chOff x="4832901" y="2124850"/>
                <a:chExt cx="1189667" cy="711263"/>
              </a:xfrm>
            </p:grpSpPr>
            <p:sp>
              <p:nvSpPr>
                <p:cNvPr id="47" name="Скругленный прямоугольник 46"/>
                <p:cNvSpPr/>
                <p:nvPr/>
              </p:nvSpPr>
              <p:spPr>
                <a:xfrm>
                  <a:off x="4832901" y="2124850"/>
                  <a:ext cx="1189667" cy="7112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182947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>
                    <a:gradFill flip="none" rotWithShape="1">
                      <a:gsLst>
                        <a:gs pos="0">
                          <a:schemeClr val="lt1">
                            <a:shade val="30000"/>
                            <a:satMod val="115000"/>
                          </a:schemeClr>
                        </a:gs>
                        <a:gs pos="50000">
                          <a:schemeClr val="lt1">
                            <a:shade val="67500"/>
                            <a:satMod val="115000"/>
                          </a:schemeClr>
                        </a:gs>
                        <a:gs pos="100000">
                          <a:schemeClr val="l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endParaRPr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5099291" y="2147457"/>
                  <a:ext cx="494046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3600" dirty="0">
                      <a:solidFill>
                        <a:schemeClr val="bg1"/>
                      </a:solidFill>
                      <a:latin typeface="Montserrat ExtraBold" pitchFamily="2" charset="-52"/>
                    </a:rPr>
                    <a:t>8</a:t>
                  </a:r>
                </a:p>
              </p:txBody>
            </p:sp>
          </p:grpSp>
        </p:grpSp>
      </p:grpSp>
      <p:grpSp>
        <p:nvGrpSpPr>
          <p:cNvPr id="14" name="Группа 13"/>
          <p:cNvGrpSpPr/>
          <p:nvPr/>
        </p:nvGrpSpPr>
        <p:grpSpPr>
          <a:xfrm>
            <a:off x="6313396" y="2319597"/>
            <a:ext cx="4944475" cy="3704983"/>
            <a:chOff x="6560712" y="2034169"/>
            <a:chExt cx="4944475" cy="3704983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6629606" y="2043090"/>
              <a:ext cx="2477677" cy="755531"/>
              <a:chOff x="5983630" y="2120443"/>
              <a:chExt cx="2477677" cy="755531"/>
            </a:xfrm>
          </p:grpSpPr>
          <p:pic>
            <p:nvPicPr>
              <p:cNvPr id="369" name="Google Shape;369;p17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5983630" y="2120443"/>
                <a:ext cx="858622" cy="75553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70" name="Google Shape;370;p17"/>
              <p:cNvSpPr txBox="1"/>
              <p:nvPr/>
            </p:nvSpPr>
            <p:spPr>
              <a:xfrm>
                <a:off x="6901994" y="2273705"/>
                <a:ext cx="1559313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1600" dirty="0">
                    <a:solidFill>
                      <a:srgbClr val="182947"/>
                    </a:solidFill>
                    <a:latin typeface="Montserrat Medium" pitchFamily="2" charset="-52"/>
                    <a:ea typeface="Proxima Nova"/>
                    <a:cs typeface="Proxima Nova"/>
                    <a:sym typeface="Proxima Nova"/>
                  </a:rPr>
                  <a:t>Крадіжка</a:t>
                </a:r>
                <a:endParaRPr sz="1600" dirty="0">
                  <a:solidFill>
                    <a:srgbClr val="182947"/>
                  </a:solidFill>
                  <a:latin typeface="Montserrat Medium" pitchFamily="2" charset="-52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5" name="Группа 4"/>
            <p:cNvGrpSpPr/>
            <p:nvPr/>
          </p:nvGrpSpPr>
          <p:grpSpPr>
            <a:xfrm>
              <a:off x="6677704" y="3277444"/>
              <a:ext cx="3414196" cy="779185"/>
              <a:chOff x="5996304" y="3754492"/>
              <a:chExt cx="3414196" cy="779185"/>
            </a:xfrm>
          </p:grpSpPr>
          <p:sp>
            <p:nvSpPr>
              <p:cNvPr id="371" name="Google Shape;371;p17"/>
              <p:cNvSpPr txBox="1"/>
              <p:nvPr/>
            </p:nvSpPr>
            <p:spPr>
              <a:xfrm>
                <a:off x="6884515" y="3975961"/>
                <a:ext cx="2525985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1600" dirty="0" smtClean="0">
                    <a:solidFill>
                      <a:srgbClr val="182947"/>
                    </a:solidFill>
                    <a:latin typeface="Montserrat Medium" pitchFamily="2" charset="-52"/>
                    <a:ea typeface="Proxima Nova"/>
                    <a:cs typeface="Proxima Nova"/>
                    <a:sym typeface="Proxima Nova"/>
                  </a:rPr>
                  <a:t>Підробка</a:t>
                </a:r>
                <a:r>
                  <a:rPr lang="uk-UA" sz="1600" dirty="0">
                    <a:latin typeface="Montserrat Medium" pitchFamily="2" charset="-52"/>
                    <a:ea typeface="Proxima Nova"/>
                  </a:rPr>
                  <a:t> </a:t>
                </a:r>
                <a:r>
                  <a:rPr lang="uk-UA" sz="1600" dirty="0" smtClean="0">
                    <a:solidFill>
                      <a:srgbClr val="182947"/>
                    </a:solidFill>
                    <a:latin typeface="Montserrat Medium" pitchFamily="2" charset="-52"/>
                    <a:ea typeface="Proxima Nova"/>
                    <a:cs typeface="Proxima Nova"/>
                    <a:sym typeface="Proxima Nova"/>
                  </a:rPr>
                  <a:t>документів</a:t>
                </a:r>
                <a:endParaRPr sz="1600" dirty="0">
                  <a:solidFill>
                    <a:srgbClr val="182947"/>
                  </a:solidFill>
                  <a:latin typeface="Montserrat Medium" pitchFamily="2" charset="-52"/>
                  <a:ea typeface="Proxima Nova"/>
                  <a:cs typeface="Proxima Nova"/>
                  <a:sym typeface="Proxima Nova"/>
                </a:endParaRPr>
              </a:p>
            </p:txBody>
          </p:sp>
          <p:pic>
            <p:nvPicPr>
              <p:cNvPr id="372" name="Google Shape;372;p17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5996304" y="3754492"/>
                <a:ext cx="779185" cy="77918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6560712" y="4626655"/>
              <a:ext cx="3513242" cy="1112497"/>
              <a:chOff x="6073294" y="5148177"/>
              <a:chExt cx="3513242" cy="1112497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73294" y="5148177"/>
                <a:ext cx="1112497" cy="1112497"/>
              </a:xfrm>
              <a:prstGeom prst="rect">
                <a:avLst/>
              </a:prstGeom>
            </p:spPr>
          </p:pic>
          <p:sp>
            <p:nvSpPr>
              <p:cNvPr id="21" name="Google Shape;371;p17"/>
              <p:cNvSpPr txBox="1"/>
              <p:nvPr/>
            </p:nvSpPr>
            <p:spPr>
              <a:xfrm>
                <a:off x="7060551" y="5395452"/>
                <a:ext cx="2525985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1600" dirty="0" err="1" smtClean="0">
                    <a:solidFill>
                      <a:srgbClr val="182947"/>
                    </a:solidFill>
                    <a:latin typeface="Montserrat Medium" pitchFamily="2" charset="-52"/>
                    <a:ea typeface="Proxima Nova"/>
                    <a:cs typeface="Proxima Nova"/>
                    <a:sym typeface="Proxima Nova"/>
                  </a:rPr>
                  <a:t>Колабораційна</a:t>
                </a:r>
                <a:r>
                  <a:rPr lang="uk-UA" sz="1600" dirty="0" smtClean="0">
                    <a:solidFill>
                      <a:srgbClr val="182947"/>
                    </a:solidFill>
                    <a:latin typeface="Montserrat Medium" pitchFamily="2" charset="-52"/>
                    <a:ea typeface="Proxima Nova"/>
                    <a:cs typeface="Proxima Nova"/>
                    <a:sym typeface="Proxima Nova"/>
                  </a:rPr>
                  <a:t> діяльність</a:t>
                </a:r>
                <a:endParaRPr sz="1600" dirty="0">
                  <a:solidFill>
                    <a:srgbClr val="182947"/>
                  </a:solidFill>
                  <a:latin typeface="Montserrat Medium" pitchFamily="2" charset="-52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49" name="Группа 48"/>
            <p:cNvGrpSpPr/>
            <p:nvPr/>
          </p:nvGrpSpPr>
          <p:grpSpPr>
            <a:xfrm>
              <a:off x="10304967" y="2034169"/>
              <a:ext cx="1189667" cy="711263"/>
              <a:chOff x="4822348" y="2062238"/>
              <a:chExt cx="1189667" cy="711263"/>
            </a:xfrm>
          </p:grpSpPr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4822348" y="2062238"/>
                <a:ext cx="1189667" cy="71126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083729" y="2094703"/>
                <a:ext cx="48442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6</a:t>
                </a:r>
              </a:p>
            </p:txBody>
          </p:sp>
        </p:grpSp>
        <p:grpSp>
          <p:nvGrpSpPr>
            <p:cNvPr id="52" name="Группа 51"/>
            <p:cNvGrpSpPr/>
            <p:nvPr/>
          </p:nvGrpSpPr>
          <p:grpSpPr>
            <a:xfrm>
              <a:off x="10315520" y="3318965"/>
              <a:ext cx="1189667" cy="711263"/>
              <a:chOff x="4838177" y="2039484"/>
              <a:chExt cx="1189667" cy="711263"/>
            </a:xfrm>
          </p:grpSpPr>
          <p:sp>
            <p:nvSpPr>
              <p:cNvPr id="53" name="Скругленный прямоугольник 52"/>
              <p:cNvSpPr/>
              <p:nvPr/>
            </p:nvSpPr>
            <p:spPr>
              <a:xfrm>
                <a:off x="4838177" y="2039484"/>
                <a:ext cx="1189667" cy="71126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5089004" y="2062993"/>
                <a:ext cx="50045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0</a:t>
                </a:r>
              </a:p>
            </p:txBody>
          </p:sp>
        </p:grpSp>
        <p:grpSp>
          <p:nvGrpSpPr>
            <p:cNvPr id="55" name="Группа 54"/>
            <p:cNvGrpSpPr/>
            <p:nvPr/>
          </p:nvGrpSpPr>
          <p:grpSpPr>
            <a:xfrm>
              <a:off x="10315520" y="4706447"/>
              <a:ext cx="1189667" cy="711263"/>
              <a:chOff x="4832900" y="2065893"/>
              <a:chExt cx="1189667" cy="711263"/>
            </a:xfrm>
          </p:grpSpPr>
          <p:sp>
            <p:nvSpPr>
              <p:cNvPr id="56" name="Скругленный прямоугольник 55"/>
              <p:cNvSpPr/>
              <p:nvPr/>
            </p:nvSpPr>
            <p:spPr>
              <a:xfrm>
                <a:off x="4832900" y="2065893"/>
                <a:ext cx="1189667" cy="711263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5083727" y="2096173"/>
                <a:ext cx="50045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0</a:t>
                </a: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66118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2680" y="526652"/>
            <a:ext cx="5054781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7953" y="623759"/>
            <a:ext cx="5019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ГОРОДОЦЬКА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341002" y="2007641"/>
            <a:ext cx="2346721" cy="868135"/>
            <a:chOff x="1642349" y="1880882"/>
            <a:chExt cx="2346721" cy="86813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98890" y="1952125"/>
              <a:ext cx="70083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12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sp>
        <p:nvSpPr>
          <p:cNvPr id="18" name="Google Shape;100;p2"/>
          <p:cNvSpPr txBox="1"/>
          <p:nvPr/>
        </p:nvSpPr>
        <p:spPr>
          <a:xfrm>
            <a:off x="3900630" y="2146583"/>
            <a:ext cx="679443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i="0" u="none" strike="noStrike" cap="none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населених пунктів </a:t>
            </a:r>
            <a:r>
              <a:rPr lang="uk-UA" sz="2400" b="1" i="0" u="none" strike="noStrike" cap="none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на території </a:t>
            </a:r>
            <a:r>
              <a:rPr lang="uk-UA" sz="2400" b="1" i="0" u="none" strike="noStrike" cap="none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громади</a:t>
            </a:r>
            <a:endParaRPr sz="2400" b="1" dirty="0">
              <a:solidFill>
                <a:srgbClr val="182947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1341000" y="3598288"/>
            <a:ext cx="2346721" cy="868135"/>
            <a:chOff x="1642349" y="1880882"/>
            <a:chExt cx="2346721" cy="868135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98890" y="1952125"/>
              <a:ext cx="17524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14294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sp>
        <p:nvSpPr>
          <p:cNvPr id="22" name="Google Shape;100;p2"/>
          <p:cNvSpPr txBox="1"/>
          <p:nvPr/>
        </p:nvSpPr>
        <p:spPr>
          <a:xfrm>
            <a:off x="3900630" y="3789757"/>
            <a:ext cx="67944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н</a:t>
            </a:r>
            <a:r>
              <a:rPr lang="uk-UA" sz="2400" b="1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аселення громади</a:t>
            </a:r>
            <a:endParaRPr sz="2400" b="1" dirty="0">
              <a:solidFill>
                <a:srgbClr val="182947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341001" y="5193517"/>
            <a:ext cx="2346721" cy="868135"/>
            <a:chOff x="1642349" y="1880882"/>
            <a:chExt cx="2346721" cy="868135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098890" y="1952125"/>
              <a:ext cx="10118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1</a:t>
              </a:r>
              <a:r>
                <a:rPr lang="uk-UA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33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sp>
        <p:nvSpPr>
          <p:cNvPr id="26" name="Google Shape;100;p2"/>
          <p:cNvSpPr txBox="1"/>
          <p:nvPr/>
        </p:nvSpPr>
        <p:spPr>
          <a:xfrm>
            <a:off x="3900630" y="5396772"/>
            <a:ext cx="820910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з</a:t>
            </a:r>
            <a:r>
              <a:rPr lang="uk-UA" sz="2400" b="1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ареєстровано внутрішньо переміщених </a:t>
            </a:r>
            <a:endParaRPr lang="uk-UA" sz="2400" b="1" dirty="0" smtClean="0">
              <a:solidFill>
                <a:srgbClr val="182947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осіб</a:t>
            </a:r>
            <a:endParaRPr sz="2400" b="1" dirty="0">
              <a:solidFill>
                <a:srgbClr val="182947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793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-640081" y="-132363"/>
            <a:ext cx="6844937" cy="3233469"/>
            <a:chOff x="-984617" y="-132363"/>
            <a:chExt cx="7189474" cy="3233469"/>
          </a:xfrm>
        </p:grpSpPr>
        <p:pic>
          <p:nvPicPr>
            <p:cNvPr id="24" name="Google Shape;93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984617" y="-132363"/>
              <a:ext cx="3807516" cy="32334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Скругленный прямоугольник 24"/>
            <p:cNvSpPr/>
            <p:nvPr/>
          </p:nvSpPr>
          <p:spPr>
            <a:xfrm>
              <a:off x="1892808" y="526652"/>
              <a:ext cx="4312049" cy="725839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 w="28575">
              <a:solidFill>
                <a:srgbClr val="182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909100" y="627961"/>
              <a:ext cx="40655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 smtClean="0">
                  <a:solidFill>
                    <a:schemeClr val="bg1"/>
                  </a:solidFill>
                  <a:latin typeface="Montserrat SemiBold" pitchFamily="2" charset="-52"/>
                </a:rPr>
                <a:t>БЮДЖЕТ ГРОМАДИ</a:t>
              </a:r>
              <a:endParaRPr lang="uk-UA" sz="2800" dirty="0">
                <a:solidFill>
                  <a:schemeClr val="bg1"/>
                </a:solidFill>
                <a:latin typeface="Montserrat SemiBold" pitchFamily="2" charset="-52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628543" y="1840811"/>
            <a:ext cx="11152628" cy="1767679"/>
            <a:chOff x="563600" y="1911925"/>
            <a:chExt cx="11152628" cy="1767679"/>
          </a:xfrm>
        </p:grpSpPr>
        <p:pic>
          <p:nvPicPr>
            <p:cNvPr id="59" name="Google Shape;212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660445" y="1911925"/>
              <a:ext cx="977978" cy="10335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257;p1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580725" y="1911925"/>
              <a:ext cx="1030548" cy="10335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267;p1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553573" y="1911926"/>
              <a:ext cx="981075" cy="955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" name="Google Shape;188;p7"/>
            <p:cNvSpPr txBox="1"/>
            <p:nvPr/>
          </p:nvSpPr>
          <p:spPr>
            <a:xfrm>
              <a:off x="563600" y="3046994"/>
              <a:ext cx="333268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ГРОМАДСЬКА БЕЗПЕКА</a:t>
              </a:r>
              <a:endParaRPr lang="uk-UA"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63" name="Google Shape;188;p7"/>
            <p:cNvSpPr txBox="1"/>
            <p:nvPr/>
          </p:nvSpPr>
          <p:spPr>
            <a:xfrm>
              <a:off x="4473574" y="3033314"/>
              <a:ext cx="3332680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БЕЗПЕКА ДОРОЖНЬОГО РУХУ</a:t>
              </a:r>
              <a:endParaRPr lang="uk-UA"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64" name="Google Shape;188;p7"/>
            <p:cNvSpPr txBox="1"/>
            <p:nvPr/>
          </p:nvSpPr>
          <p:spPr>
            <a:xfrm>
              <a:off x="8383548" y="3033314"/>
              <a:ext cx="333268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ДОЗВІЛЬНА СИСТЕМА</a:t>
              </a:r>
              <a:endParaRPr lang="uk-UA"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553697" y="3654403"/>
            <a:ext cx="9390107" cy="780497"/>
            <a:chOff x="1465888" y="3934022"/>
            <a:chExt cx="9390107" cy="780497"/>
          </a:xfrm>
        </p:grpSpPr>
        <p:grpSp>
          <p:nvGrpSpPr>
            <p:cNvPr id="66" name="Группа 65"/>
            <p:cNvGrpSpPr/>
            <p:nvPr/>
          </p:nvGrpSpPr>
          <p:grpSpPr>
            <a:xfrm>
              <a:off x="1465888" y="3978277"/>
              <a:ext cx="1496977" cy="731133"/>
              <a:chOff x="4286908" y="1763820"/>
              <a:chExt cx="1496977" cy="731133"/>
            </a:xfrm>
          </p:grpSpPr>
          <p:sp>
            <p:nvSpPr>
              <p:cNvPr id="67" name="Скругленный прямоугольник 66"/>
              <p:cNvSpPr/>
              <p:nvPr/>
            </p:nvSpPr>
            <p:spPr>
              <a:xfrm>
                <a:off x="4286908" y="1763820"/>
                <a:ext cx="1496977" cy="731133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4666491" y="1804547"/>
                <a:ext cx="76335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 smtClean="0">
                    <a:solidFill>
                      <a:schemeClr val="bg1"/>
                    </a:solidFill>
                    <a:latin typeface="Montserrat ExtraBold" pitchFamily="2" charset="-52"/>
                  </a:rPr>
                  <a:t>36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  <p:grpSp>
          <p:nvGrpSpPr>
            <p:cNvPr id="69" name="Группа 68"/>
            <p:cNvGrpSpPr/>
            <p:nvPr/>
          </p:nvGrpSpPr>
          <p:grpSpPr>
            <a:xfrm>
              <a:off x="5412453" y="3983386"/>
              <a:ext cx="1496977" cy="731133"/>
              <a:chOff x="4286908" y="1763820"/>
              <a:chExt cx="1496977" cy="731133"/>
            </a:xfrm>
          </p:grpSpPr>
          <p:sp>
            <p:nvSpPr>
              <p:cNvPr id="70" name="Скругленный прямоугольник 69"/>
              <p:cNvSpPr/>
              <p:nvPr/>
            </p:nvSpPr>
            <p:spPr>
              <a:xfrm>
                <a:off x="4286908" y="1763820"/>
                <a:ext cx="1496977" cy="731133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4666491" y="1804547"/>
                <a:ext cx="50045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0</a:t>
                </a:r>
              </a:p>
            </p:txBody>
          </p:sp>
        </p:grpSp>
        <p:sp>
          <p:nvSpPr>
            <p:cNvPr id="73" name="Скругленный прямоугольник 72"/>
            <p:cNvSpPr/>
            <p:nvPr/>
          </p:nvSpPr>
          <p:spPr>
            <a:xfrm>
              <a:off x="9359018" y="3934022"/>
              <a:ext cx="1496977" cy="731133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</p:grpSp>
      <p:sp>
        <p:nvSpPr>
          <p:cNvPr id="75" name="Прямоугольник 74"/>
          <p:cNvSpPr/>
          <p:nvPr/>
        </p:nvSpPr>
        <p:spPr>
          <a:xfrm>
            <a:off x="3242076" y="4995033"/>
            <a:ext cx="5707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СУМА ВІД ШТРАФІВ</a:t>
            </a:r>
            <a:r>
              <a:rPr lang="ru-RU" sz="18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 ЗА ПОРУШЕННЯ </a:t>
            </a:r>
            <a:r>
              <a:rPr lang="ru-RU" sz="1800" dirty="0" err="1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Громадської</a:t>
            </a:r>
            <a:r>
              <a:rPr lang="ru-RU" sz="18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 </a:t>
            </a:r>
            <a:r>
              <a:rPr lang="ru-RU" sz="1800" dirty="0" err="1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безпеки</a:t>
            </a:r>
            <a:endParaRPr lang="ru-RU" sz="1800" dirty="0" smtClean="0">
              <a:solidFill>
                <a:srgbClr val="182947"/>
              </a:solidFill>
              <a:latin typeface="Montserrat SemiBold" panose="00000700000000000000" pitchFamily="2" charset="-52"/>
            </a:endParaRPr>
          </a:p>
          <a:p>
            <a:pPr algn="ctr"/>
            <a:r>
              <a:rPr lang="ru-RU" sz="18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ЗАРАХОВАНА ДО БЮДЖЕТУ </a:t>
            </a:r>
            <a:r>
              <a:rPr lang="ru-RU" sz="1800" b="1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ГРОМАДИ</a:t>
            </a:r>
            <a:endParaRPr lang="uk-UA" sz="1800" dirty="0">
              <a:solidFill>
                <a:srgbClr val="182947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2547921" y="4718309"/>
            <a:ext cx="6855012" cy="1502158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34047" y="5769380"/>
            <a:ext cx="26420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182947"/>
                </a:solidFill>
                <a:latin typeface="Montserrat ExtraBold" pitchFamily="2" charset="-52"/>
              </a:rPr>
              <a:t>1 00 000 ГРН</a:t>
            </a:r>
            <a:endParaRPr lang="uk-UA" sz="2800" dirty="0">
              <a:solidFill>
                <a:srgbClr val="182947"/>
              </a:solidFill>
              <a:latin typeface="Montserrat ExtraBold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6921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-984617" y="-132363"/>
            <a:ext cx="4478932" cy="3398077"/>
            <a:chOff x="-984617" y="-132363"/>
            <a:chExt cx="4478932" cy="3233469"/>
          </a:xfrm>
        </p:grpSpPr>
        <p:pic>
          <p:nvPicPr>
            <p:cNvPr id="18" name="Google Shape;93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984617" y="-132363"/>
              <a:ext cx="3807516" cy="32334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Скругленный прямоугольник 18"/>
            <p:cNvSpPr/>
            <p:nvPr/>
          </p:nvSpPr>
          <p:spPr>
            <a:xfrm>
              <a:off x="1602681" y="526652"/>
              <a:ext cx="1891634" cy="725839"/>
            </a:xfrm>
            <a:prstGeom prst="roundRect">
              <a:avLst>
                <a:gd name="adj" fmla="val 50000"/>
              </a:avLst>
            </a:prstGeom>
            <a:solidFill>
              <a:srgbClr val="182947"/>
            </a:solidFill>
            <a:ln w="28575">
              <a:solidFill>
                <a:srgbClr val="182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909100" y="627961"/>
              <a:ext cx="12298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 smtClean="0">
                  <a:solidFill>
                    <a:schemeClr val="bg1"/>
                  </a:solidFill>
                  <a:latin typeface="Montserrat SemiBold" pitchFamily="2" charset="-52"/>
                </a:rPr>
                <a:t>ІНШЕ</a:t>
              </a:r>
              <a:endParaRPr lang="uk-UA" sz="2800" dirty="0">
                <a:solidFill>
                  <a:schemeClr val="bg1"/>
                </a:solidFill>
                <a:latin typeface="Montserrat SemiBold" pitchFamily="2" charset="-52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2013217" y="1910908"/>
            <a:ext cx="8667485" cy="4438138"/>
            <a:chOff x="2013217" y="1910908"/>
            <a:chExt cx="8667485" cy="4438138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2019134" y="1910908"/>
              <a:ext cx="3183106" cy="1923133"/>
              <a:chOff x="1619497" y="1991570"/>
              <a:chExt cx="3183106" cy="1923133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9497" y="1991570"/>
                <a:ext cx="1499877" cy="1642983"/>
              </a:xfrm>
              <a:prstGeom prst="rect">
                <a:avLst/>
              </a:prstGeom>
            </p:spPr>
          </p:pic>
          <p:sp>
            <p:nvSpPr>
              <p:cNvPr id="6" name="Google Shape;364;p17"/>
              <p:cNvSpPr txBox="1"/>
              <p:nvPr/>
            </p:nvSpPr>
            <p:spPr>
              <a:xfrm>
                <a:off x="1768166" y="3453079"/>
                <a:ext cx="3034437" cy="461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2400" dirty="0" smtClean="0">
                    <a:solidFill>
                      <a:srgbClr val="182947"/>
                    </a:solidFill>
                    <a:latin typeface="Montserrat Light" panose="00000400000000000000" pitchFamily="2" charset="-52"/>
                    <a:ea typeface="Proxima Nova"/>
                    <a:cs typeface="Proxima Nova"/>
                    <a:sym typeface="Proxima Nova"/>
                  </a:rPr>
                  <a:t>Врятовані </a:t>
                </a:r>
                <a:r>
                  <a:rPr lang="uk-UA" sz="2400" dirty="0" smtClean="0">
                    <a:solidFill>
                      <a:srgbClr val="182947"/>
                    </a:solidFill>
                    <a:latin typeface="Montserrat Light" panose="00000400000000000000" pitchFamily="2" charset="-52"/>
                    <a:ea typeface="Proxima Nova"/>
                    <a:cs typeface="Proxima Nova"/>
                    <a:sym typeface="Proxima Nova"/>
                  </a:rPr>
                  <a:t>життя</a:t>
                </a:r>
                <a:endParaRPr sz="24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endParaRPr>
              </a:p>
            </p:txBody>
          </p:sp>
          <p:grpSp>
            <p:nvGrpSpPr>
              <p:cNvPr id="22" name="Группа 21"/>
              <p:cNvGrpSpPr/>
              <p:nvPr/>
            </p:nvGrpSpPr>
            <p:grpSpPr>
              <a:xfrm>
                <a:off x="3181677" y="2662185"/>
                <a:ext cx="1496977" cy="731133"/>
                <a:chOff x="2063109" y="2675374"/>
                <a:chExt cx="1496977" cy="731133"/>
              </a:xfrm>
            </p:grpSpPr>
            <p:sp>
              <p:nvSpPr>
                <p:cNvPr id="21" name="Скругленный прямоугольник 20"/>
                <p:cNvSpPr/>
                <p:nvPr/>
              </p:nvSpPr>
              <p:spPr>
                <a:xfrm>
                  <a:off x="2063109" y="2675374"/>
                  <a:ext cx="1496977" cy="731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C000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>
                    <a:gradFill flip="none" rotWithShape="1">
                      <a:gsLst>
                        <a:gs pos="0">
                          <a:schemeClr val="lt1">
                            <a:shade val="30000"/>
                            <a:satMod val="115000"/>
                          </a:schemeClr>
                        </a:gs>
                        <a:gs pos="50000">
                          <a:schemeClr val="lt1">
                            <a:shade val="67500"/>
                            <a:satMod val="115000"/>
                          </a:schemeClr>
                        </a:gs>
                        <a:gs pos="100000">
                          <a:schemeClr val="l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2450915" y="2717774"/>
                  <a:ext cx="50045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3600" dirty="0">
                      <a:solidFill>
                        <a:schemeClr val="bg1"/>
                      </a:solidFill>
                      <a:latin typeface="Montserrat ExtraBold" pitchFamily="2" charset="-52"/>
                    </a:rPr>
                    <a:t>0</a:t>
                  </a:r>
                </a:p>
              </p:txBody>
            </p:sp>
          </p:grpSp>
        </p:grpSp>
        <p:grpSp>
          <p:nvGrpSpPr>
            <p:cNvPr id="35" name="Группа 34"/>
            <p:cNvGrpSpPr/>
            <p:nvPr/>
          </p:nvGrpSpPr>
          <p:grpSpPr>
            <a:xfrm>
              <a:off x="2013217" y="4356293"/>
              <a:ext cx="3805465" cy="1992753"/>
              <a:chOff x="1643103" y="4434211"/>
              <a:chExt cx="3805465" cy="1992753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4796" y="4434211"/>
                <a:ext cx="1180013" cy="1082014"/>
              </a:xfrm>
              <a:prstGeom prst="rect">
                <a:avLst/>
              </a:prstGeom>
            </p:spPr>
          </p:pic>
          <p:sp>
            <p:nvSpPr>
              <p:cNvPr id="12" name="Google Shape;364;p17"/>
              <p:cNvSpPr txBox="1"/>
              <p:nvPr/>
            </p:nvSpPr>
            <p:spPr>
              <a:xfrm>
                <a:off x="1643103" y="5596008"/>
                <a:ext cx="3805465" cy="8309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2400" dirty="0" smtClean="0">
                    <a:solidFill>
                      <a:srgbClr val="182947"/>
                    </a:solidFill>
                    <a:latin typeface="Montserrat Light" panose="00000400000000000000" pitchFamily="2" charset="-52"/>
                    <a:ea typeface="Proxima Nova"/>
                    <a:cs typeface="Proxima Nova"/>
                    <a:sym typeface="Proxima Nova"/>
                  </a:rPr>
                  <a:t>Врятовані тварини/</a:t>
                </a: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2400" dirty="0" smtClean="0">
                    <a:solidFill>
                      <a:srgbClr val="182947"/>
                    </a:solidFill>
                    <a:latin typeface="Montserrat Light" panose="00000400000000000000" pitchFamily="2" charset="-52"/>
                    <a:ea typeface="Proxima Nova"/>
                    <a:cs typeface="Proxima Nova"/>
                    <a:sym typeface="Proxima Nova"/>
                  </a:rPr>
                  <a:t>допомога тваринам</a:t>
                </a:r>
                <a:endParaRPr sz="24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endParaRPr>
              </a:p>
            </p:txBody>
          </p:sp>
          <p:grpSp>
            <p:nvGrpSpPr>
              <p:cNvPr id="24" name="Группа 23"/>
              <p:cNvGrpSpPr/>
              <p:nvPr/>
            </p:nvGrpSpPr>
            <p:grpSpPr>
              <a:xfrm>
                <a:off x="3181677" y="4732512"/>
                <a:ext cx="1496977" cy="731133"/>
                <a:chOff x="2063109" y="2675374"/>
                <a:chExt cx="1496977" cy="731133"/>
              </a:xfrm>
            </p:grpSpPr>
            <p:sp>
              <p:nvSpPr>
                <p:cNvPr id="25" name="Скругленный прямоугольник 24"/>
                <p:cNvSpPr/>
                <p:nvPr/>
              </p:nvSpPr>
              <p:spPr>
                <a:xfrm>
                  <a:off x="2063109" y="2675374"/>
                  <a:ext cx="1496977" cy="731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C000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>
                    <a:gradFill flip="none" rotWithShape="1">
                      <a:gsLst>
                        <a:gs pos="0">
                          <a:schemeClr val="lt1">
                            <a:shade val="30000"/>
                            <a:satMod val="115000"/>
                          </a:schemeClr>
                        </a:gs>
                        <a:gs pos="50000">
                          <a:schemeClr val="lt1">
                            <a:shade val="67500"/>
                            <a:satMod val="115000"/>
                          </a:schemeClr>
                        </a:gs>
                        <a:gs pos="100000">
                          <a:schemeClr val="l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endParaRP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2450915" y="2717774"/>
                  <a:ext cx="50847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3600" dirty="0">
                      <a:solidFill>
                        <a:schemeClr val="bg1"/>
                      </a:solidFill>
                      <a:latin typeface="Montserrat ExtraBold" pitchFamily="2" charset="-52"/>
                    </a:rPr>
                    <a:t>4</a:t>
                  </a:r>
                </a:p>
              </p:txBody>
            </p:sp>
          </p:grpSp>
        </p:grpSp>
        <p:grpSp>
          <p:nvGrpSpPr>
            <p:cNvPr id="33" name="Группа 32"/>
            <p:cNvGrpSpPr/>
            <p:nvPr/>
          </p:nvGrpSpPr>
          <p:grpSpPr>
            <a:xfrm>
              <a:off x="6186857" y="2230916"/>
              <a:ext cx="3698647" cy="1637011"/>
              <a:chOff x="6123367" y="2277692"/>
              <a:chExt cx="3698647" cy="1637011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3367" y="2277692"/>
                <a:ext cx="2141476" cy="1070738"/>
              </a:xfrm>
              <a:prstGeom prst="rect">
                <a:avLst/>
              </a:prstGeom>
            </p:spPr>
          </p:pic>
          <p:sp>
            <p:nvSpPr>
              <p:cNvPr id="9" name="Google Shape;364;p17"/>
              <p:cNvSpPr txBox="1"/>
              <p:nvPr/>
            </p:nvSpPr>
            <p:spPr>
              <a:xfrm>
                <a:off x="6363067" y="3453079"/>
                <a:ext cx="3458947" cy="461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2400" dirty="0" smtClean="0">
                    <a:solidFill>
                      <a:srgbClr val="182947"/>
                    </a:solidFill>
                    <a:latin typeface="Montserrat Light" panose="00000400000000000000" pitchFamily="2" charset="-52"/>
                    <a:ea typeface="Proxima Nova"/>
                    <a:cs typeface="Proxima Nova"/>
                    <a:sym typeface="Proxima Nova"/>
                  </a:rPr>
                  <a:t>Здійснено супровід</a:t>
                </a:r>
                <a:endParaRPr sz="24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endParaRPr>
              </a:p>
            </p:txBody>
          </p:sp>
          <p:grpSp>
            <p:nvGrpSpPr>
              <p:cNvPr id="27" name="Группа 26"/>
              <p:cNvGrpSpPr/>
              <p:nvPr/>
            </p:nvGrpSpPr>
            <p:grpSpPr>
              <a:xfrm>
                <a:off x="8325037" y="2617297"/>
                <a:ext cx="1496977" cy="731133"/>
                <a:chOff x="2063109" y="2675374"/>
                <a:chExt cx="1496977" cy="731133"/>
              </a:xfrm>
            </p:grpSpPr>
            <p:sp>
              <p:nvSpPr>
                <p:cNvPr id="28" name="Скругленный прямоугольник 27"/>
                <p:cNvSpPr/>
                <p:nvPr/>
              </p:nvSpPr>
              <p:spPr>
                <a:xfrm>
                  <a:off x="2063109" y="2675374"/>
                  <a:ext cx="1496977" cy="731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C000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>
                    <a:gradFill flip="none" rotWithShape="1">
                      <a:gsLst>
                        <a:gs pos="0">
                          <a:schemeClr val="lt1">
                            <a:shade val="30000"/>
                            <a:satMod val="115000"/>
                          </a:schemeClr>
                        </a:gs>
                        <a:gs pos="50000">
                          <a:schemeClr val="lt1">
                            <a:shade val="67500"/>
                            <a:satMod val="115000"/>
                          </a:schemeClr>
                        </a:gs>
                        <a:gs pos="100000">
                          <a:schemeClr val="l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2450915" y="2717774"/>
                  <a:ext cx="688009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3600" dirty="0" smtClean="0">
                      <a:solidFill>
                        <a:schemeClr val="bg1"/>
                      </a:solidFill>
                      <a:latin typeface="Montserrat ExtraBold" pitchFamily="2" charset="-52"/>
                    </a:rPr>
                    <a:t>10</a:t>
                  </a:r>
                  <a:endParaRPr lang="uk-UA" sz="3600" dirty="0">
                    <a:solidFill>
                      <a:schemeClr val="bg1"/>
                    </a:solidFill>
                    <a:latin typeface="Montserrat ExtraBold" pitchFamily="2" charset="-52"/>
                  </a:endParaRPr>
                </a:p>
              </p:txBody>
            </p:sp>
          </p:grpSp>
        </p:grpSp>
        <p:grpSp>
          <p:nvGrpSpPr>
            <p:cNvPr id="23" name="Группа 22"/>
            <p:cNvGrpSpPr/>
            <p:nvPr/>
          </p:nvGrpSpPr>
          <p:grpSpPr>
            <a:xfrm>
              <a:off x="6803299" y="4356293"/>
              <a:ext cx="3877403" cy="1728997"/>
              <a:chOff x="6729786" y="4356912"/>
              <a:chExt cx="3877403" cy="1728997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29786" y="4356912"/>
                <a:ext cx="1362754" cy="1269210"/>
              </a:xfrm>
              <a:prstGeom prst="rect">
                <a:avLst/>
              </a:prstGeom>
            </p:spPr>
          </p:pic>
          <p:sp>
            <p:nvSpPr>
              <p:cNvPr id="15" name="Google Shape;364;p17"/>
              <p:cNvSpPr txBox="1"/>
              <p:nvPr/>
            </p:nvSpPr>
            <p:spPr>
              <a:xfrm>
                <a:off x="6801724" y="5624285"/>
                <a:ext cx="3805465" cy="461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2400" dirty="0" smtClean="0">
                    <a:solidFill>
                      <a:srgbClr val="182947"/>
                    </a:solidFill>
                    <a:latin typeface="Montserrat Light" panose="00000400000000000000" pitchFamily="2" charset="-52"/>
                    <a:ea typeface="Proxima Nova"/>
                    <a:cs typeface="Proxima Nova"/>
                    <a:sym typeface="Proxima Nova"/>
                  </a:rPr>
                  <a:t>Отримано подяку</a:t>
                </a:r>
                <a:endParaRPr sz="2400" dirty="0">
                  <a:solidFill>
                    <a:srgbClr val="182947"/>
                  </a:solidFill>
                  <a:latin typeface="Montserrat Light" panose="00000400000000000000" pitchFamily="2" charset="-52"/>
                  <a:ea typeface="Proxima Nova"/>
                  <a:cs typeface="Proxima Nova"/>
                  <a:sym typeface="Proxima Nova"/>
                </a:endParaRPr>
              </a:p>
            </p:txBody>
          </p:sp>
          <p:grpSp>
            <p:nvGrpSpPr>
              <p:cNvPr id="30" name="Группа 29"/>
              <p:cNvGrpSpPr/>
              <p:nvPr/>
            </p:nvGrpSpPr>
            <p:grpSpPr>
              <a:xfrm>
                <a:off x="8328668" y="4710214"/>
                <a:ext cx="1496977" cy="731133"/>
                <a:chOff x="2063109" y="2675374"/>
                <a:chExt cx="1496977" cy="731133"/>
              </a:xfrm>
            </p:grpSpPr>
            <p:sp>
              <p:nvSpPr>
                <p:cNvPr id="31" name="Скругленный прямоугольник 30"/>
                <p:cNvSpPr/>
                <p:nvPr/>
              </p:nvSpPr>
              <p:spPr>
                <a:xfrm>
                  <a:off x="2063109" y="2675374"/>
                  <a:ext cx="1496977" cy="731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C000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>
                    <a:gradFill flip="none" rotWithShape="1">
                      <a:gsLst>
                        <a:gs pos="0">
                          <a:schemeClr val="lt1">
                            <a:shade val="30000"/>
                            <a:satMod val="115000"/>
                          </a:schemeClr>
                        </a:gs>
                        <a:gs pos="50000">
                          <a:schemeClr val="lt1">
                            <a:shade val="67500"/>
                            <a:satMod val="115000"/>
                          </a:schemeClr>
                        </a:gs>
                        <a:gs pos="100000">
                          <a:schemeClr val="l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endParaRP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2450915" y="2717774"/>
                  <a:ext cx="50847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uk-UA" sz="3600" dirty="0">
                      <a:solidFill>
                        <a:schemeClr val="bg1"/>
                      </a:solidFill>
                      <a:latin typeface="Montserrat ExtraBold" pitchFamily="2" charset="-52"/>
                    </a:rPr>
                    <a:t>4</a:t>
                  </a:r>
                </a:p>
              </p:txBody>
            </p:sp>
          </p:grp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oogle Shape;9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pic>
        <p:nvPicPr>
          <p:cNvPr id="10" name="Google Shape;9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12649" y="-132362"/>
            <a:ext cx="3435547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0116" y="439538"/>
            <a:ext cx="2969320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9764" y="540847"/>
            <a:ext cx="2190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ФОТОЗВІТ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59" y="1047132"/>
            <a:ext cx="5057599" cy="211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510" y="1078992"/>
            <a:ext cx="6037416" cy="31638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3154680"/>
            <a:ext cx="5088606" cy="35295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494" y="3896326"/>
            <a:ext cx="6061000" cy="27949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8482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oogle Shape;9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pic>
        <p:nvPicPr>
          <p:cNvPr id="10" name="Google Shape;9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84617" y="-132362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0116" y="439538"/>
            <a:ext cx="2969320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9764" y="540847"/>
            <a:ext cx="2190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ФОТОЗВІТ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12" y="1218272"/>
            <a:ext cx="4151086" cy="27058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12" y="3886680"/>
            <a:ext cx="4151086" cy="2686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798" y="1218272"/>
            <a:ext cx="3475316" cy="2668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798" y="3886680"/>
            <a:ext cx="3475316" cy="26869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114" y="1218272"/>
            <a:ext cx="3570515" cy="26684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114" y="3886680"/>
            <a:ext cx="3570515" cy="26869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2764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66118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2680" y="526652"/>
            <a:ext cx="5054781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7953" y="623759"/>
            <a:ext cx="5019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ГОРОДОЦЬКА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063812" y="1782978"/>
            <a:ext cx="1409792" cy="868135"/>
            <a:chOff x="1642349" y="1880882"/>
            <a:chExt cx="2346721" cy="86813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19703" y="1964346"/>
              <a:ext cx="82238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FFC000"/>
                  </a:solidFill>
                  <a:latin typeface="Montserrat ExtraBold" pitchFamily="2" charset="-52"/>
                </a:rPr>
                <a:t>3</a:t>
              </a:r>
            </a:p>
          </p:txBody>
        </p:sp>
      </p:grpSp>
      <p:sp>
        <p:nvSpPr>
          <p:cNvPr id="18" name="Google Shape;100;p2"/>
          <p:cNvSpPr txBox="1"/>
          <p:nvPr/>
        </p:nvSpPr>
        <p:spPr>
          <a:xfrm>
            <a:off x="2252858" y="1986233"/>
            <a:ext cx="286973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РЕАЛІЗОВАНО </a:t>
            </a:r>
            <a:endParaRPr sz="2400" b="1" dirty="0">
              <a:solidFill>
                <a:srgbClr val="182947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22" name="Google Shape;100;p2"/>
          <p:cNvSpPr txBox="1"/>
          <p:nvPr/>
        </p:nvSpPr>
        <p:spPr>
          <a:xfrm>
            <a:off x="1910561" y="2917650"/>
            <a:ext cx="927011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«Встановлення та поновлення дорожніх знаків, та розмітки»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FF0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27" name="Google Shape;100;p2"/>
          <p:cNvSpPr txBox="1"/>
          <p:nvPr/>
        </p:nvSpPr>
        <p:spPr>
          <a:xfrm>
            <a:off x="6667029" y="1988070"/>
            <a:ext cx="466359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182947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БЕЗПЕКОВІ ІНІЦІАТИВИ</a:t>
            </a:r>
            <a:endParaRPr lang="uk-UA" sz="2400" b="1" dirty="0">
              <a:solidFill>
                <a:srgbClr val="182947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9" name="Google Shape;119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4803" y="2886614"/>
            <a:ext cx="868573" cy="868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19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9380" y="4170056"/>
            <a:ext cx="868573" cy="86857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00;p2"/>
          <p:cNvSpPr txBox="1"/>
          <p:nvPr/>
        </p:nvSpPr>
        <p:spPr>
          <a:xfrm>
            <a:off x="1913341" y="4181238"/>
            <a:ext cx="950737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«Встановлення камер відеоспостереження»</a:t>
            </a:r>
            <a:endParaRPr lang="uk-UA" sz="2400" b="1" dirty="0">
              <a:solidFill>
                <a:srgbClr val="FF0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FF0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2" name="Google Shape;119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4256" y="5453498"/>
            <a:ext cx="868573" cy="868573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100;p2"/>
          <p:cNvSpPr txBox="1"/>
          <p:nvPr/>
        </p:nvSpPr>
        <p:spPr>
          <a:xfrm>
            <a:off x="1910561" y="5478779"/>
            <a:ext cx="949379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«Встановлення інформаційних табличок в місцях відпочинку»</a:t>
            </a:r>
            <a:endParaRPr lang="uk-UA" sz="2400" b="1" dirty="0">
              <a:solidFill>
                <a:srgbClr val="FF0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FF0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256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87410" y="-36933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2680" y="526652"/>
            <a:ext cx="5346760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72998" y="603694"/>
            <a:ext cx="4806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БЕЗПЕКОВІ ІНІЦІАТИВИ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180089" y="502384"/>
            <a:ext cx="2716458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27" name="Google Shape;100;p2"/>
          <p:cNvSpPr txBox="1"/>
          <p:nvPr/>
        </p:nvSpPr>
        <p:spPr>
          <a:xfrm>
            <a:off x="7573480" y="634492"/>
            <a:ext cx="192967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ФОТОЗВІТ</a:t>
            </a:r>
            <a:endParaRPr sz="24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84" y="1407234"/>
            <a:ext cx="3862510" cy="245356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84" y="3860800"/>
            <a:ext cx="3862510" cy="29972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894" y="1406697"/>
            <a:ext cx="3825792" cy="2454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894" y="3894946"/>
            <a:ext cx="3825792" cy="29630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686" y="1360333"/>
            <a:ext cx="4034971" cy="25346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686" y="3887491"/>
            <a:ext cx="4034971" cy="29972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977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66118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2679" y="526652"/>
            <a:ext cx="5577409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66564" y="621898"/>
            <a:ext cx="5165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ВИКЛИКИ ТА МАТЕРІАЛИ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13" name="Google Shape;14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32663" y="2096609"/>
            <a:ext cx="1027637" cy="1027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41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66120" y="2066962"/>
            <a:ext cx="1027637" cy="102763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42;p5"/>
          <p:cNvSpPr txBox="1"/>
          <p:nvPr/>
        </p:nvSpPr>
        <p:spPr>
          <a:xfrm>
            <a:off x="942724" y="3278451"/>
            <a:ext cx="395492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smtClean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Обслуговано викликів</a:t>
            </a:r>
            <a:endParaRPr sz="2800" dirty="0">
              <a:solidFill>
                <a:srgbClr val="182947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" name="Google Shape;143;p5"/>
          <p:cNvSpPr txBox="1"/>
          <p:nvPr/>
        </p:nvSpPr>
        <p:spPr>
          <a:xfrm>
            <a:off x="7274421" y="3293869"/>
            <a:ext cx="401103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smtClean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Розглянуто </a:t>
            </a:r>
            <a:r>
              <a:rPr lang="uk-UA" sz="2800" dirty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матеріалів</a:t>
            </a:r>
            <a:endParaRPr sz="2800" dirty="0">
              <a:solidFill>
                <a:srgbClr val="182947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1746827" y="4385011"/>
            <a:ext cx="2346721" cy="868135"/>
            <a:chOff x="1642349" y="1880882"/>
            <a:chExt cx="2346721" cy="868135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98890" y="1952125"/>
              <a:ext cx="116089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FFC000"/>
                  </a:solidFill>
                  <a:latin typeface="Montserrat ExtraBold" pitchFamily="2" charset="-52"/>
                </a:rPr>
                <a:t>3</a:t>
              </a:r>
              <a:r>
                <a:rPr lang="uk-UA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42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8106577" y="4418722"/>
            <a:ext cx="2346721" cy="868135"/>
            <a:chOff x="1642349" y="1880882"/>
            <a:chExt cx="2346721" cy="86813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098890" y="1952125"/>
              <a:ext cx="121058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496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36172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66118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2679" y="526652"/>
            <a:ext cx="5577409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6944" y="636883"/>
            <a:ext cx="3340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ВОЄННИЙ СТАН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885750" y="2555181"/>
            <a:ext cx="1916224" cy="868135"/>
            <a:chOff x="1642349" y="1880882"/>
            <a:chExt cx="2346721" cy="868135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33072" y="1970216"/>
              <a:ext cx="65607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FFC000"/>
                  </a:solidFill>
                  <a:latin typeface="Montserrat ExtraBold" pitchFamily="2" charset="-52"/>
                </a:rPr>
                <a:t>0</a:t>
              </a:r>
            </a:p>
          </p:txBody>
        </p:sp>
      </p:grpSp>
      <p:sp>
        <p:nvSpPr>
          <p:cNvPr id="25" name="Google Shape;142;p5"/>
          <p:cNvSpPr txBox="1"/>
          <p:nvPr/>
        </p:nvSpPr>
        <p:spPr>
          <a:xfrm>
            <a:off x="787595" y="1927439"/>
            <a:ext cx="343479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Евакуйовано осіб</a:t>
            </a:r>
            <a:endParaRPr sz="2400" dirty="0">
              <a:solidFill>
                <a:srgbClr val="182947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13" y="1519366"/>
            <a:ext cx="967147" cy="967147"/>
          </a:xfrm>
          <a:prstGeom prst="rect">
            <a:avLst/>
          </a:prstGeom>
        </p:spPr>
      </p:pic>
      <p:sp>
        <p:nvSpPr>
          <p:cNvPr id="27" name="Google Shape;142;p5"/>
          <p:cNvSpPr txBox="1"/>
          <p:nvPr/>
        </p:nvSpPr>
        <p:spPr>
          <a:xfrm>
            <a:off x="885098" y="4263149"/>
            <a:ext cx="436516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Доставлено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гуманітарну допомогу</a:t>
            </a:r>
            <a:endParaRPr sz="2400" dirty="0">
              <a:solidFill>
                <a:srgbClr val="182947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930530" y="2564561"/>
            <a:ext cx="1916224" cy="868135"/>
            <a:chOff x="1642349" y="1880882"/>
            <a:chExt cx="2346721" cy="868135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25744" y="1961006"/>
              <a:ext cx="12901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130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pic>
        <p:nvPicPr>
          <p:cNvPr id="31" name="Рисунок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463" y="4230156"/>
            <a:ext cx="820489" cy="837233"/>
          </a:xfrm>
          <a:prstGeom prst="rect">
            <a:avLst/>
          </a:prstGeom>
        </p:spPr>
      </p:pic>
      <p:sp>
        <p:nvSpPr>
          <p:cNvPr id="32" name="Google Shape;142;p5"/>
          <p:cNvSpPr txBox="1"/>
          <p:nvPr/>
        </p:nvSpPr>
        <p:spPr>
          <a:xfrm>
            <a:off x="6930530" y="1914212"/>
            <a:ext cx="243782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Перевірка ВПО</a:t>
            </a:r>
            <a:endParaRPr sz="2400" dirty="0">
              <a:solidFill>
                <a:srgbClr val="182947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678" y="1313054"/>
            <a:ext cx="990589" cy="990589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885750" y="5284984"/>
            <a:ext cx="1916224" cy="868135"/>
            <a:chOff x="1642349" y="1880882"/>
            <a:chExt cx="2346721" cy="868135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133072" y="1970216"/>
              <a:ext cx="65607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FFC000"/>
                  </a:solidFill>
                  <a:latin typeface="Montserrat ExtraBold" pitchFamily="2" charset="-52"/>
                </a:rPr>
                <a:t>0</a:t>
              </a:r>
            </a:p>
          </p:txBody>
        </p:sp>
      </p:grpSp>
      <p:sp>
        <p:nvSpPr>
          <p:cNvPr id="38" name="Google Shape;142;p5"/>
          <p:cNvSpPr txBox="1"/>
          <p:nvPr/>
        </p:nvSpPr>
        <p:spPr>
          <a:xfrm>
            <a:off x="6930530" y="3898723"/>
            <a:ext cx="513322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Виявлено зброї та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в</a:t>
            </a:r>
            <a:r>
              <a:rPr lang="uk-UA" sz="2400" dirty="0" smtClean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ибухонебезпечних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solidFill>
                  <a:srgbClr val="182947"/>
                </a:solidFill>
                <a:latin typeface="Proxima Nova"/>
                <a:ea typeface="Proxima Nova"/>
                <a:cs typeface="Proxima Nova"/>
                <a:sym typeface="Proxima Nova"/>
              </a:rPr>
              <a:t>предметів</a:t>
            </a:r>
            <a:endParaRPr sz="2400" dirty="0">
              <a:solidFill>
                <a:srgbClr val="182947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678" y="3896453"/>
            <a:ext cx="1028905" cy="1028905"/>
          </a:xfrm>
          <a:prstGeom prst="rect">
            <a:avLst/>
          </a:prstGeom>
        </p:spPr>
      </p:pic>
      <p:grpSp>
        <p:nvGrpSpPr>
          <p:cNvPr id="40" name="Группа 39"/>
          <p:cNvGrpSpPr/>
          <p:nvPr/>
        </p:nvGrpSpPr>
        <p:grpSpPr>
          <a:xfrm>
            <a:off x="7026122" y="5228586"/>
            <a:ext cx="1916224" cy="868135"/>
            <a:chOff x="1642349" y="1880882"/>
            <a:chExt cx="2346721" cy="868135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133072" y="1970216"/>
              <a:ext cx="60307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2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87122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94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84617" y="-132362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2680" y="526652"/>
            <a:ext cx="4221177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9406" y="614506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ПРОФІЛАКТИКА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1060703" y="1808674"/>
            <a:ext cx="1381405" cy="868135"/>
            <a:chOff x="1642349" y="1880882"/>
            <a:chExt cx="2346721" cy="868135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133072" y="1970216"/>
              <a:ext cx="6462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FFC000"/>
                  </a:solidFill>
                  <a:latin typeface="Montserrat ExtraBold" pitchFamily="2" charset="-52"/>
                </a:rPr>
                <a:t>8</a:t>
              </a:r>
            </a:p>
          </p:txBody>
        </p:sp>
      </p:grpSp>
      <p:sp>
        <p:nvSpPr>
          <p:cNvPr id="43" name="Скругленный прямоугольник 42"/>
          <p:cNvSpPr/>
          <p:nvPr/>
        </p:nvSpPr>
        <p:spPr>
          <a:xfrm>
            <a:off x="6096001" y="526651"/>
            <a:ext cx="4876799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4" name="Google Shape;100;p2"/>
          <p:cNvSpPr txBox="1"/>
          <p:nvPr/>
        </p:nvSpPr>
        <p:spPr>
          <a:xfrm>
            <a:off x="6332933" y="658759"/>
            <a:ext cx="444446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ДОМАШНЄ НАСИЛЬСТВО</a:t>
            </a:r>
            <a:endParaRPr sz="24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9232" y="1683460"/>
            <a:ext cx="30305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Кількість</a:t>
            </a:r>
            <a:r>
              <a:rPr lang="ru-RU" sz="2000" dirty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2000" dirty="0" err="1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кривдників</a:t>
            </a:r>
            <a:r>
              <a:rPr lang="ru-RU" sz="2000" dirty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, </a:t>
            </a:r>
            <a:r>
              <a:rPr lang="ru-RU" sz="2000" dirty="0" err="1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що</a:t>
            </a:r>
            <a:r>
              <a:rPr lang="ru-RU" sz="2000" dirty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 </a:t>
            </a:r>
            <a:r>
              <a:rPr lang="ru-RU" sz="2000" dirty="0" err="1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перебувають</a:t>
            </a:r>
            <a:r>
              <a:rPr lang="ru-RU" sz="2000" dirty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 на </a:t>
            </a:r>
            <a:r>
              <a:rPr lang="ru-RU" sz="2000" dirty="0" err="1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обліку</a:t>
            </a:r>
            <a:endParaRPr lang="ru-RU" sz="2000" dirty="0">
              <a:solidFill>
                <a:srgbClr val="182947"/>
              </a:solidFill>
              <a:latin typeface="Montserrat Light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96695" y="3035314"/>
            <a:ext cx="1701445" cy="868135"/>
            <a:chOff x="1642349" y="1880882"/>
            <a:chExt cx="2346721" cy="868135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133072" y="1970216"/>
              <a:ext cx="60503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3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sp>
        <p:nvSpPr>
          <p:cNvPr id="49" name="Google Shape;161;p6"/>
          <p:cNvSpPr txBox="1"/>
          <p:nvPr/>
        </p:nvSpPr>
        <p:spPr>
          <a:xfrm>
            <a:off x="2935224" y="3093433"/>
            <a:ext cx="298061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Кількість кривдників взято </a:t>
            </a:r>
            <a:r>
              <a:rPr lang="uk-UA" sz="2000" dirty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на </a:t>
            </a:r>
            <a:r>
              <a:rPr lang="uk-UA" sz="2000" dirty="0" smtClean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облік за рік</a:t>
            </a:r>
            <a:endParaRPr sz="2000" dirty="0">
              <a:solidFill>
                <a:srgbClr val="182947"/>
              </a:solidFill>
              <a:latin typeface="Montserrat Light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1051559" y="4241941"/>
            <a:ext cx="1392887" cy="868135"/>
            <a:chOff x="1642349" y="1880882"/>
            <a:chExt cx="2346721" cy="868135"/>
          </a:xfrm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1642349" y="1880882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133072" y="1970216"/>
              <a:ext cx="65607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FFC000"/>
                  </a:solidFill>
                  <a:latin typeface="Montserrat ExtraBold" pitchFamily="2" charset="-52"/>
                </a:rPr>
                <a:t>0</a:t>
              </a:r>
            </a:p>
          </p:txBody>
        </p:sp>
      </p:grpSp>
      <p:sp>
        <p:nvSpPr>
          <p:cNvPr id="53" name="Google Shape;158;p6"/>
          <p:cNvSpPr txBox="1"/>
          <p:nvPr/>
        </p:nvSpPr>
        <p:spPr>
          <a:xfrm>
            <a:off x="3072384" y="4160393"/>
            <a:ext cx="307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Винесено термінових заборонних</a:t>
            </a:r>
            <a:endParaRPr sz="2000" dirty="0">
              <a:latin typeface="Montserrat Light" pitchFamily="2" charset="-52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приписів</a:t>
            </a:r>
            <a:endParaRPr sz="2000" dirty="0">
              <a:solidFill>
                <a:srgbClr val="182947"/>
              </a:solidFill>
              <a:latin typeface="Montserrat Light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1060703" y="5494288"/>
            <a:ext cx="1536853" cy="868135"/>
            <a:chOff x="1507297" y="2151417"/>
            <a:chExt cx="2346721" cy="868135"/>
          </a:xfrm>
        </p:grpSpPr>
        <p:sp>
          <p:nvSpPr>
            <p:cNvPr id="55" name="Скругленный прямоугольник 54"/>
            <p:cNvSpPr/>
            <p:nvPr/>
          </p:nvSpPr>
          <p:spPr>
            <a:xfrm>
              <a:off x="1507297" y="2151417"/>
              <a:ext cx="2346721" cy="868135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988902" y="2240445"/>
              <a:ext cx="73656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1</a:t>
              </a:r>
              <a:r>
                <a:rPr lang="uk-UA" sz="4000" dirty="0" smtClean="0">
                  <a:solidFill>
                    <a:srgbClr val="FFC000"/>
                  </a:solidFill>
                  <a:latin typeface="Montserrat ExtraBold" pitchFamily="2" charset="-52"/>
                </a:rPr>
                <a:t>1</a:t>
              </a:r>
              <a:endParaRPr lang="uk-UA" sz="4000" dirty="0">
                <a:solidFill>
                  <a:srgbClr val="FFC000"/>
                </a:solidFill>
                <a:latin typeface="Montserrat ExtraBold" pitchFamily="2" charset="-52"/>
              </a:endParaRPr>
            </a:p>
          </p:txBody>
        </p:sp>
      </p:grpSp>
      <p:sp>
        <p:nvSpPr>
          <p:cNvPr id="57" name="Google Shape;158;p6"/>
          <p:cNvSpPr txBox="1"/>
          <p:nvPr/>
        </p:nvSpPr>
        <p:spPr>
          <a:xfrm>
            <a:off x="3163824" y="5403468"/>
            <a:ext cx="34615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Взято участь у профілактичних </a:t>
            </a:r>
            <a:endParaRPr lang="uk-UA" sz="2000" dirty="0" smtClean="0">
              <a:solidFill>
                <a:srgbClr val="182947"/>
              </a:solidFill>
              <a:latin typeface="Montserrat Light" pitchFamily="2" charset="-52"/>
              <a:ea typeface="Proxima Nova"/>
              <a:cs typeface="Proxima Nova"/>
              <a:sym typeface="Proxima Nova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заходах, в </a:t>
            </a:r>
            <a:r>
              <a:rPr lang="uk-UA" sz="2000" dirty="0" smtClean="0">
                <a:solidFill>
                  <a:srgbClr val="182947"/>
                </a:solidFill>
                <a:latin typeface="Montserrat Light" pitchFamily="2" charset="-52"/>
                <a:ea typeface="Proxima Nova"/>
                <a:cs typeface="Proxima Nova"/>
                <a:sym typeface="Proxima Nova"/>
              </a:rPr>
              <a:t>т.ч. виступи</a:t>
            </a:r>
            <a:endParaRPr sz="2000" dirty="0">
              <a:solidFill>
                <a:srgbClr val="182947"/>
              </a:solidFill>
              <a:latin typeface="Montserrat Light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99040" y="1717050"/>
            <a:ext cx="5310183" cy="4676391"/>
          </a:xfrm>
          <a:prstGeom prst="roundRect">
            <a:avLst/>
          </a:prstGeom>
          <a:solidFill>
            <a:srgbClr val="182947"/>
          </a:solidFill>
          <a:ln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14" name="Группа 13"/>
          <p:cNvGrpSpPr/>
          <p:nvPr/>
        </p:nvGrpSpPr>
        <p:grpSpPr>
          <a:xfrm>
            <a:off x="8096018" y="1968642"/>
            <a:ext cx="1916224" cy="744207"/>
            <a:chOff x="7432589" y="1958538"/>
            <a:chExt cx="1916224" cy="744207"/>
          </a:xfrm>
        </p:grpSpPr>
        <p:sp>
          <p:nvSpPr>
            <p:cNvPr id="60" name="Скругленный прямоугольник 59"/>
            <p:cNvSpPr/>
            <p:nvPr/>
          </p:nvSpPr>
          <p:spPr>
            <a:xfrm>
              <a:off x="7432589" y="1958538"/>
              <a:ext cx="1916224" cy="72583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8018644" y="1994859"/>
              <a:ext cx="5437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182947"/>
                  </a:solidFill>
                  <a:latin typeface="Montserrat ExtraBold" pitchFamily="2" charset="-52"/>
                </a:rPr>
                <a:t>4</a:t>
              </a:r>
            </a:p>
          </p:txBody>
        </p:sp>
      </p:grpSp>
      <p:sp>
        <p:nvSpPr>
          <p:cNvPr id="59" name="Google Shape;162;p6"/>
          <p:cNvSpPr txBox="1"/>
          <p:nvPr/>
        </p:nvSpPr>
        <p:spPr>
          <a:xfrm>
            <a:off x="6540921" y="2791456"/>
            <a:ext cx="502641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chemeClr val="bg1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Складено адміністративних протоколів</a:t>
            </a:r>
            <a:endParaRPr sz="2000" dirty="0">
              <a:solidFill>
                <a:schemeClr val="bg1"/>
              </a:solidFill>
              <a:latin typeface="Montserrat Light" panose="00000400000000000000" pitchFamily="2" charset="-52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chemeClr val="bg1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за порушення </a:t>
            </a:r>
            <a:r>
              <a:rPr lang="uk-UA" sz="2000" b="1" dirty="0">
                <a:solidFill>
                  <a:schemeClr val="bg1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ст. 173-2 КУпАП</a:t>
            </a:r>
            <a:endParaRPr sz="2000" b="1" dirty="0">
              <a:solidFill>
                <a:schemeClr val="bg1"/>
              </a:solidFill>
              <a:latin typeface="Montserrat Light" panose="00000400000000000000" pitchFamily="2" charset="-52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chemeClr val="bg1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«Вчинення домашнього насильства</a:t>
            </a:r>
            <a:r>
              <a:rPr lang="uk-UA" sz="2000" dirty="0" smtClean="0">
                <a:solidFill>
                  <a:schemeClr val="bg1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» </a:t>
            </a:r>
            <a:endParaRPr sz="2000" dirty="0">
              <a:solidFill>
                <a:schemeClr val="bg1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8160686" y="4594682"/>
            <a:ext cx="1916224" cy="744207"/>
            <a:chOff x="7432589" y="1958538"/>
            <a:chExt cx="1916224" cy="744207"/>
          </a:xfrm>
        </p:grpSpPr>
        <p:sp>
          <p:nvSpPr>
            <p:cNvPr id="69" name="Скругленный прямоугольник 68"/>
            <p:cNvSpPr/>
            <p:nvPr/>
          </p:nvSpPr>
          <p:spPr>
            <a:xfrm>
              <a:off x="7432589" y="1958538"/>
              <a:ext cx="1916224" cy="72583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8018644" y="1994859"/>
              <a:ext cx="5437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4000" dirty="0">
                  <a:solidFill>
                    <a:srgbClr val="182947"/>
                  </a:solidFill>
                  <a:latin typeface="Montserrat ExtraBold" pitchFamily="2" charset="-52"/>
                </a:rPr>
                <a:t>4</a:t>
              </a:r>
            </a:p>
          </p:txBody>
        </p:sp>
      </p:grpSp>
      <p:sp>
        <p:nvSpPr>
          <p:cNvPr id="66" name="Google Shape;162;p6"/>
          <p:cNvSpPr txBox="1"/>
          <p:nvPr/>
        </p:nvSpPr>
        <p:spPr>
          <a:xfrm>
            <a:off x="7156226" y="5403468"/>
            <a:ext cx="392514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err="1" smtClean="0">
                <a:solidFill>
                  <a:schemeClr val="bg1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Вироки</a:t>
            </a:r>
            <a:r>
              <a:rPr lang="uk-UA" sz="2000" dirty="0" smtClean="0">
                <a:solidFill>
                  <a:schemeClr val="bg1"/>
                </a:solidFill>
                <a:latin typeface="Montserrat Light" panose="00000400000000000000" pitchFamily="2" charset="-52"/>
                <a:ea typeface="Proxima Nova"/>
                <a:cs typeface="Proxima Nova"/>
                <a:sym typeface="Proxima Nova"/>
              </a:rPr>
              <a:t> суду про визнання кривдника винуватим</a:t>
            </a:r>
            <a:endParaRPr sz="2000" dirty="0">
              <a:solidFill>
                <a:schemeClr val="bg1"/>
              </a:solidFill>
              <a:latin typeface="Montserrat Light" panose="00000400000000000000" pitchFamily="2" charset="-52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75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84617" y="-132362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602680" y="526652"/>
            <a:ext cx="4221177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9406" y="614506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ПРОФІЛАКТИКА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96001" y="526651"/>
            <a:ext cx="3980909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4" name="Google Shape;100;p2"/>
          <p:cNvSpPr txBox="1"/>
          <p:nvPr/>
        </p:nvSpPr>
        <p:spPr>
          <a:xfrm>
            <a:off x="6332933" y="658759"/>
            <a:ext cx="444446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ЗАХИСТ ПРАВ ДІТЕЙ</a:t>
            </a:r>
            <a:endParaRPr sz="24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68690" y="2002971"/>
            <a:ext cx="10854620" cy="1398378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8" name="Google Shape;179;p7"/>
          <p:cNvSpPr txBox="1"/>
          <p:nvPr/>
        </p:nvSpPr>
        <p:spPr>
          <a:xfrm>
            <a:off x="2140922" y="2245059"/>
            <a:ext cx="4123663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 smtClean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На обліку сімей</a:t>
            </a:r>
            <a:r>
              <a:rPr lang="uk-UA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, що опинилися</a:t>
            </a:r>
            <a:endParaRPr dirty="0">
              <a:latin typeface="Montserrat Medium" pitchFamily="2" charset="-52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у складних життєвих обставинах</a:t>
            </a:r>
            <a:endParaRPr sz="1800" dirty="0">
              <a:solidFill>
                <a:srgbClr val="182947"/>
              </a:solidFill>
              <a:latin typeface="Montserrat Medium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354933" y="2300990"/>
            <a:ext cx="3930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C000"/>
                </a:solidFill>
                <a:latin typeface="Montserrat ExtraBold" pitchFamily="2" charset="-52"/>
              </a:rPr>
              <a:t>1</a:t>
            </a:r>
            <a:endParaRPr lang="uk-UA" sz="4000" dirty="0">
              <a:solidFill>
                <a:srgbClr val="FFC000"/>
              </a:solidFill>
              <a:latin typeface="Montserrat ExtraBold" pitchFamily="2" charset="-52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043964" y="2346670"/>
            <a:ext cx="6014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rgbClr val="FFC000"/>
                </a:solidFill>
                <a:latin typeface="Montserrat ExtraBold" pitchFamily="2" charset="-52"/>
              </a:rPr>
              <a:t>11</a:t>
            </a:r>
            <a:endParaRPr lang="uk-UA" sz="4000" dirty="0">
              <a:solidFill>
                <a:srgbClr val="FFC000"/>
              </a:solidFill>
              <a:latin typeface="Montserrat ExtraBold" pitchFamily="2" charset="-52"/>
            </a:endParaRPr>
          </a:p>
        </p:txBody>
      </p:sp>
      <p:sp>
        <p:nvSpPr>
          <p:cNvPr id="63" name="Google Shape;161;p6"/>
          <p:cNvSpPr txBox="1"/>
          <p:nvPr/>
        </p:nvSpPr>
        <p:spPr>
          <a:xfrm>
            <a:off x="7437329" y="2331788"/>
            <a:ext cx="361167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 smtClean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Кількість сімей які взято </a:t>
            </a:r>
            <a:r>
              <a:rPr lang="uk-UA" sz="1800" dirty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на </a:t>
            </a:r>
            <a:r>
              <a:rPr lang="uk-UA" sz="1800" dirty="0" smtClean="0">
                <a:solidFill>
                  <a:srgbClr val="182947"/>
                </a:solidFill>
                <a:latin typeface="Montserrat Medium" pitchFamily="2" charset="-52"/>
                <a:ea typeface="Proxima Nova"/>
                <a:cs typeface="Proxima Nova"/>
                <a:sym typeface="Proxima Nova"/>
              </a:rPr>
              <a:t>облік у 2025 році</a:t>
            </a:r>
            <a:endParaRPr sz="1800" dirty="0">
              <a:solidFill>
                <a:srgbClr val="182947"/>
              </a:solidFill>
              <a:latin typeface="Montserrat Medium" pitchFamily="2" charset="-52"/>
              <a:ea typeface="Proxima Nova"/>
              <a:cs typeface="Proxima Nova"/>
              <a:sym typeface="Proxima Nova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575262" y="4036217"/>
            <a:ext cx="4603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b="1" u="sng" dirty="0" smtClean="0">
                <a:solidFill>
                  <a:srgbClr val="182947"/>
                </a:solidFill>
                <a:latin typeface="Montserrat SemiBold" pitchFamily="2" charset="-52"/>
              </a:rPr>
              <a:t>Застосували такі профілактичні</a:t>
            </a:r>
          </a:p>
          <a:p>
            <a:r>
              <a:rPr lang="uk-UA" sz="1800" b="1" u="sng" dirty="0" smtClean="0">
                <a:solidFill>
                  <a:srgbClr val="182947"/>
                </a:solidFill>
                <a:latin typeface="Montserrat SemiBold" pitchFamily="2" charset="-52"/>
              </a:rPr>
              <a:t>заходи:</a:t>
            </a:r>
            <a:endParaRPr lang="uk-UA" sz="1800" b="1" u="sng" dirty="0">
              <a:solidFill>
                <a:srgbClr val="182947"/>
              </a:solidFill>
              <a:latin typeface="Montserrat SemiBold" pitchFamily="2" charset="-5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812802" y="4847683"/>
            <a:ext cx="4909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Службою у справах дітей та сім’ї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Центром соціально-психологічної допомоги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Ювенальними поліцейськими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Адміністрацією ЗОШ № «..»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68690" y="4812232"/>
            <a:ext cx="45951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Візити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Профілактичні бесіди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Консультації з психологами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Медичний огляд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Обстеження побутових умов</a:t>
            </a:r>
          </a:p>
        </p:txBody>
      </p:sp>
      <p:pic>
        <p:nvPicPr>
          <p:cNvPr id="72" name="Google Shape;17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7841" y="3772012"/>
            <a:ext cx="919941" cy="96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160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12802" y="3824992"/>
            <a:ext cx="659254" cy="7052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487050" y="3977560"/>
            <a:ext cx="37593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u="sng" dirty="0">
                <a:solidFill>
                  <a:srgbClr val="182947"/>
                </a:solidFill>
                <a:latin typeface="Montserrat Medium" pitchFamily="2" charset="-52"/>
              </a:rPr>
              <a:t>Співпраця по напрямку із:</a:t>
            </a:r>
          </a:p>
        </p:txBody>
      </p:sp>
    </p:spTree>
    <p:extLst>
      <p:ext uri="{BB962C8B-B14F-4D97-AF65-F5344CB8AC3E}">
        <p14:creationId xmlns="" xmlns:p14="http://schemas.microsoft.com/office/powerpoint/2010/main" val="366746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/>
        </p:nvSpPr>
        <p:spPr>
          <a:xfrm>
            <a:off x="3687724" y="4498867"/>
            <a:ext cx="48165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 smtClean="0">
                <a:solidFill>
                  <a:srgbClr val="182947"/>
                </a:solidFill>
                <a:latin typeface="Montserrat SemiBold" panose="00000700000000000000" pitchFamily="2" charset="-52"/>
              </a:rPr>
              <a:t>з</a:t>
            </a:r>
            <a:r>
              <a:rPr lang="uk-UA" sz="4000" b="0" i="0" u="none" strike="noStrike" cap="none" dirty="0" smtClean="0">
                <a:solidFill>
                  <a:srgbClr val="182947"/>
                </a:solidFill>
                <a:latin typeface="Montserrat SemiBold" panose="00000700000000000000" pitchFamily="2" charset="-52"/>
                <a:sym typeface="Arial"/>
              </a:rPr>
              <a:t>а 2024 рік</a:t>
            </a:r>
            <a:endParaRPr sz="2000" dirty="0">
              <a:latin typeface="Montserrat SemiBold" panose="00000700000000000000" pitchFamily="2" charset="-52"/>
            </a:endParaRPr>
          </a:p>
        </p:txBody>
      </p:sp>
      <p:pic>
        <p:nvPicPr>
          <p:cNvPr id="9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61034" y="-154205"/>
            <a:ext cx="3807516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87725" y="3429000"/>
            <a:ext cx="4816549" cy="776178"/>
          </a:xfrm>
          <a:prstGeom prst="roundRect">
            <a:avLst/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6510" y="3463146"/>
            <a:ext cx="1418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Montserrat ExtraBold" pitchFamily="2" charset="-52"/>
              </a:rPr>
              <a:t>ЗВІТ</a:t>
            </a:r>
            <a:endParaRPr lang="uk-UA" sz="4000" dirty="0">
              <a:solidFill>
                <a:schemeClr val="bg1"/>
              </a:solidFill>
              <a:latin typeface="Montserrat ExtraBold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2349" y="642157"/>
            <a:ext cx="4681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Montserrat SemiBold" pitchFamily="2" charset="-52"/>
              </a:rPr>
              <a:t>БУЧАНСЬКА</a:t>
            </a:r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 ГРОМАДИ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32362"/>
            <a:ext cx="2822898" cy="319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011680" y="526652"/>
            <a:ext cx="3812177" cy="725839"/>
          </a:xfrm>
          <a:prstGeom prst="roundRect">
            <a:avLst>
              <a:gd name="adj" fmla="val 50000"/>
            </a:avLst>
          </a:prstGeom>
          <a:solidFill>
            <a:srgbClr val="182947"/>
          </a:solidFill>
          <a:ln w="28575">
            <a:solidFill>
              <a:srgbClr val="182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9406" y="614506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Montserrat SemiBold" pitchFamily="2" charset="-52"/>
              </a:rPr>
              <a:t>ПРОФІЛАКТИКА</a:t>
            </a:r>
            <a:endParaRPr lang="uk-UA" sz="2800" dirty="0">
              <a:solidFill>
                <a:schemeClr val="bg1"/>
              </a:solidFill>
              <a:latin typeface="Montserrat SemiBold" pitchFamily="2" charset="-5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96001" y="526651"/>
            <a:ext cx="3980909" cy="72584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</a:endParaRPr>
          </a:p>
        </p:txBody>
      </p:sp>
      <p:sp>
        <p:nvSpPr>
          <p:cNvPr id="44" name="Google Shape;100;p2"/>
          <p:cNvSpPr txBox="1"/>
          <p:nvPr/>
        </p:nvSpPr>
        <p:spPr>
          <a:xfrm>
            <a:off x="6332933" y="658759"/>
            <a:ext cx="444446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smtClean="0">
                <a:solidFill>
                  <a:srgbClr val="FFC000"/>
                </a:solidFill>
                <a:latin typeface="Montserrat Medium" panose="00000600000000000000" pitchFamily="2" charset="-52"/>
                <a:ea typeface="Proxima Nova"/>
                <a:cs typeface="Proxima Nova"/>
                <a:sym typeface="Proxima Nova"/>
              </a:rPr>
              <a:t>ЗАХИСТ ПРАВ ДІТЕЙ</a:t>
            </a:r>
            <a:endParaRPr sz="2400" b="1" dirty="0">
              <a:solidFill>
                <a:srgbClr val="FFC000"/>
              </a:solidFill>
              <a:latin typeface="Montserrat Medium" panose="00000600000000000000" pitchFamily="2" charset="-52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363843" y="1827147"/>
            <a:ext cx="9635713" cy="1601852"/>
            <a:chOff x="1211443" y="1807534"/>
            <a:chExt cx="9635713" cy="1916466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0361" y="1847917"/>
              <a:ext cx="658389" cy="658389"/>
            </a:xfrm>
            <a:prstGeom prst="rect">
              <a:avLst/>
            </a:prstGeom>
          </p:spPr>
        </p:pic>
        <p:sp>
          <p:nvSpPr>
            <p:cNvPr id="25" name="Google Shape;188;p7"/>
            <p:cNvSpPr txBox="1"/>
            <p:nvPr/>
          </p:nvSpPr>
          <p:spPr>
            <a:xfrm>
              <a:off x="1292294" y="2530534"/>
              <a:ext cx="192848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Дошкільні НЗ</a:t>
              </a:r>
              <a:endParaRPr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6" name="Google Shape;189;p7"/>
            <p:cNvSpPr/>
            <p:nvPr/>
          </p:nvSpPr>
          <p:spPr>
            <a:xfrm>
              <a:off x="4810332" y="2537780"/>
              <a:ext cx="2584346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Загальноосвітні НЗ</a:t>
              </a:r>
              <a:endParaRPr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0104" y="1807534"/>
              <a:ext cx="658389" cy="658389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16987" y="1832537"/>
              <a:ext cx="658389" cy="658389"/>
            </a:xfrm>
            <a:prstGeom prst="rect">
              <a:avLst/>
            </a:prstGeom>
          </p:spPr>
        </p:pic>
        <p:sp>
          <p:nvSpPr>
            <p:cNvPr id="30" name="Google Shape;189;p7"/>
            <p:cNvSpPr/>
            <p:nvPr/>
          </p:nvSpPr>
          <p:spPr>
            <a:xfrm>
              <a:off x="9458965" y="2497736"/>
              <a:ext cx="860155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dirty="0" smtClean="0">
                  <a:solidFill>
                    <a:srgbClr val="182947"/>
                  </a:solidFill>
                  <a:latin typeface="Montserrat SemiBold" panose="00000700000000000000" pitchFamily="2" charset="-52"/>
                  <a:ea typeface="Proxima Nova"/>
                  <a:cs typeface="Proxima Nova"/>
                  <a:sym typeface="Proxima Nova"/>
                </a:rPr>
                <a:t>Інше</a:t>
              </a:r>
              <a:endParaRPr sz="1800" dirty="0">
                <a:solidFill>
                  <a:srgbClr val="182947"/>
                </a:solidFill>
                <a:latin typeface="Montserrat SemiBold" panose="00000700000000000000" pitchFamily="2" charset="-52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31" name="Группа 30"/>
            <p:cNvGrpSpPr/>
            <p:nvPr/>
          </p:nvGrpSpPr>
          <p:grpSpPr>
            <a:xfrm>
              <a:off x="1211443" y="2938935"/>
              <a:ext cx="1916224" cy="773274"/>
              <a:chOff x="7432589" y="1918939"/>
              <a:chExt cx="1916224" cy="773274"/>
            </a:xfrm>
          </p:grpSpPr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7432589" y="1958538"/>
                <a:ext cx="1916224" cy="725839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8031887" y="1918939"/>
                <a:ext cx="463588" cy="7732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3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  <p:grpSp>
          <p:nvGrpSpPr>
            <p:cNvPr id="34" name="Группа 33"/>
            <p:cNvGrpSpPr/>
            <p:nvPr/>
          </p:nvGrpSpPr>
          <p:grpSpPr>
            <a:xfrm>
              <a:off x="5071187" y="2950726"/>
              <a:ext cx="1916224" cy="773274"/>
              <a:chOff x="7432589" y="1929470"/>
              <a:chExt cx="1916224" cy="773274"/>
            </a:xfrm>
          </p:grpSpPr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7432589" y="1958538"/>
                <a:ext cx="1916224" cy="725839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8018644" y="1929470"/>
                <a:ext cx="484428" cy="7732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Montserrat ExtraBold" pitchFamily="2" charset="-52"/>
                  </a:rPr>
                  <a:t>9</a:t>
                </a:r>
              </a:p>
            </p:txBody>
          </p:sp>
        </p:grpSp>
        <p:grpSp>
          <p:nvGrpSpPr>
            <p:cNvPr id="37" name="Группа 36"/>
            <p:cNvGrpSpPr/>
            <p:nvPr/>
          </p:nvGrpSpPr>
          <p:grpSpPr>
            <a:xfrm>
              <a:off x="8930932" y="2950725"/>
              <a:ext cx="1916224" cy="773274"/>
              <a:chOff x="7432589" y="1930729"/>
              <a:chExt cx="1916224" cy="773274"/>
            </a:xfrm>
          </p:grpSpPr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7432589" y="1958538"/>
                <a:ext cx="1916224" cy="725839"/>
              </a:xfrm>
              <a:prstGeom prst="roundRect">
                <a:avLst>
                  <a:gd name="adj" fmla="val 50000"/>
                </a:avLst>
              </a:prstGeom>
              <a:solidFill>
                <a:srgbClr val="18294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8046694" y="1930729"/>
                <a:ext cx="688009" cy="7732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schemeClr val="bg1"/>
                    </a:solidFill>
                    <a:latin typeface="Montserrat ExtraBold" pitchFamily="2" charset="-52"/>
                  </a:rPr>
                  <a:t>10</a:t>
                </a:r>
                <a:endParaRPr lang="uk-UA" sz="3600" dirty="0">
                  <a:solidFill>
                    <a:schemeClr val="bg1"/>
                  </a:solidFill>
                  <a:latin typeface="Montserrat ExtraBold" pitchFamily="2" charset="-52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894125" y="4587715"/>
            <a:ext cx="5229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Безпека дорожнього руху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 smtClean="0">
                <a:solidFill>
                  <a:srgbClr val="FF0000"/>
                </a:solidFill>
                <a:latin typeface="Montserrat Light" panose="00000400000000000000" pitchFamily="2" charset="-52"/>
              </a:rPr>
              <a:t>Правила поводження на водоймищах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 err="1" smtClean="0">
                <a:solidFill>
                  <a:srgbClr val="FF0000"/>
                </a:solidFill>
                <a:latin typeface="Montserrat Light" panose="00000400000000000000" pitchFamily="2" charset="-52"/>
              </a:rPr>
              <a:t>Інтернетбезпека</a:t>
            </a:r>
            <a:endParaRPr lang="uk-UA" sz="1800" b="1" dirty="0" smtClean="0">
              <a:solidFill>
                <a:srgbClr val="FF0000"/>
              </a:solidFill>
              <a:latin typeface="Montserrat Light" panose="00000400000000000000" pitchFamily="2" charset="-5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 err="1" smtClean="0">
                <a:solidFill>
                  <a:srgbClr val="FF0000"/>
                </a:solidFill>
                <a:latin typeface="Montserrat Light" panose="00000400000000000000" pitchFamily="2" charset="-52"/>
              </a:rPr>
              <a:t>Булінг</a:t>
            </a:r>
            <a:endParaRPr lang="uk-UA" sz="1800" b="1" dirty="0" smtClean="0">
              <a:solidFill>
                <a:srgbClr val="FF0000"/>
              </a:solidFill>
              <a:latin typeface="Montserrat Light" panose="00000400000000000000" pitchFamily="2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16189" y="4535373"/>
            <a:ext cx="52904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>
                <a:solidFill>
                  <a:srgbClr val="FF0000"/>
                </a:solidFill>
                <a:latin typeface="Montserrat Light" panose="00000400000000000000" pitchFamily="2" charset="-52"/>
              </a:rPr>
              <a:t>Попередження домашнього насильства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>
                <a:solidFill>
                  <a:srgbClr val="FF0000"/>
                </a:solidFill>
                <a:latin typeface="Montserrat Light" panose="00000400000000000000" pitchFamily="2" charset="-52"/>
              </a:rPr>
              <a:t>Профілактика правопорушень у дитячому середовищі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1800" b="1" dirty="0">
                <a:solidFill>
                  <a:srgbClr val="FF0000"/>
                </a:solidFill>
                <a:latin typeface="Montserrat Light" panose="00000400000000000000" pitchFamily="2" charset="-52"/>
              </a:rPr>
              <a:t>Правила поводження із мінно-вибуховими об’єктами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03088" y="3703949"/>
            <a:ext cx="3903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u="sng" dirty="0" smtClean="0">
                <a:solidFill>
                  <a:srgbClr val="182947"/>
                </a:solidFill>
                <a:latin typeface="Montserrat Medium" pitchFamily="2" charset="-52"/>
              </a:rPr>
              <a:t>Говорили на такі теми:</a:t>
            </a:r>
            <a:endParaRPr lang="uk-UA" sz="2400" b="1" u="sng" dirty="0">
              <a:solidFill>
                <a:srgbClr val="182947"/>
              </a:solidFill>
              <a:latin typeface="Montserrat Medium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027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992</Words>
  <Application>Microsoft Office PowerPoint</Application>
  <PresentationFormat>Довільний</PresentationFormat>
  <Paragraphs>348</Paragraphs>
  <Slides>23</Slides>
  <Notes>23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32" baseType="lpstr">
      <vt:lpstr>Arial</vt:lpstr>
      <vt:lpstr>Montserrat SemiBold</vt:lpstr>
      <vt:lpstr>Montserrat ExtraBold</vt:lpstr>
      <vt:lpstr>Montserrat Medium</vt:lpstr>
      <vt:lpstr>Proxima Nova</vt:lpstr>
      <vt:lpstr>Montserrat Light</vt:lpstr>
      <vt:lpstr>Wingdings</vt:lpstr>
      <vt:lpstr>Calibri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TCPO</dc:creator>
  <cp:lastModifiedBy>User</cp:lastModifiedBy>
  <cp:revision>119</cp:revision>
  <dcterms:created xsi:type="dcterms:W3CDTF">2020-12-03T09:33:15Z</dcterms:created>
  <dcterms:modified xsi:type="dcterms:W3CDTF">2026-07-13T12:24:15Z</dcterms:modified>
</cp:coreProperties>
</file>