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7" r:id="rId2"/>
    <p:sldId id="290" r:id="rId3"/>
    <p:sldId id="291" r:id="rId4"/>
    <p:sldId id="296" r:id="rId5"/>
    <p:sldId id="292" r:id="rId6"/>
    <p:sldId id="293" r:id="rId7"/>
    <p:sldId id="297" r:id="rId8"/>
    <p:sldId id="319" r:id="rId9"/>
    <p:sldId id="376" r:id="rId10"/>
    <p:sldId id="379" r:id="rId11"/>
    <p:sldId id="378" r:id="rId12"/>
    <p:sldId id="377" r:id="rId13"/>
    <p:sldId id="380" r:id="rId14"/>
    <p:sldId id="388" r:id="rId15"/>
    <p:sldId id="386" r:id="rId16"/>
    <p:sldId id="383" r:id="rId17"/>
    <p:sldId id="384" r:id="rId18"/>
    <p:sldId id="385" r:id="rId19"/>
    <p:sldId id="391" r:id="rId20"/>
    <p:sldId id="389" r:id="rId21"/>
    <p:sldId id="390" r:id="rId22"/>
    <p:sldId id="382" r:id="rId23"/>
    <p:sldId id="394" r:id="rId24"/>
    <p:sldId id="393" r:id="rId25"/>
    <p:sldId id="396" r:id="rId26"/>
    <p:sldId id="270" r:id="rId27"/>
    <p:sldId id="395" r:id="rId28"/>
    <p:sldId id="397" r:id="rId29"/>
    <p:sldId id="399" r:id="rId30"/>
    <p:sldId id="401" r:id="rId31"/>
    <p:sldId id="398" r:id="rId32"/>
    <p:sldId id="400" r:id="rId33"/>
    <p:sldId id="402" r:id="rId34"/>
    <p:sldId id="403" r:id="rId35"/>
    <p:sldId id="404" r:id="rId36"/>
    <p:sldId id="406" r:id="rId37"/>
    <p:sldId id="407" r:id="rId38"/>
    <p:sldId id="412" r:id="rId39"/>
    <p:sldId id="409" r:id="rId40"/>
    <p:sldId id="414" r:id="rId41"/>
    <p:sldId id="413" r:id="rId42"/>
    <p:sldId id="405" r:id="rId43"/>
    <p:sldId id="410" r:id="rId44"/>
    <p:sldId id="411" r:id="rId45"/>
    <p:sldId id="415" r:id="rId46"/>
    <p:sldId id="416" r:id="rId47"/>
    <p:sldId id="417" r:id="rId48"/>
    <p:sldId id="418" r:id="rId49"/>
    <p:sldId id="419" r:id="rId50"/>
    <p:sldId id="426" r:id="rId51"/>
    <p:sldId id="428" r:id="rId52"/>
    <p:sldId id="429" r:id="rId53"/>
    <p:sldId id="422" r:id="rId54"/>
    <p:sldId id="432" r:id="rId55"/>
    <p:sldId id="424" r:id="rId56"/>
    <p:sldId id="425" r:id="rId57"/>
    <p:sldId id="271" r:id="rId58"/>
    <p:sldId id="278" r:id="rId59"/>
    <p:sldId id="277" r:id="rId60"/>
    <p:sldId id="282" r:id="rId61"/>
    <p:sldId id="283" r:id="rId62"/>
    <p:sldId id="430" r:id="rId63"/>
    <p:sldId id="287" r:id="rId64"/>
    <p:sldId id="431" r:id="rId65"/>
    <p:sldId id="288" r:id="rId6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7EF"/>
    <a:srgbClr val="A52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434847781711031E-2"/>
          <c:y val="9.0321339501024389E-3"/>
          <c:w val="0.6293849256000853"/>
          <c:h val="0.96532158397315393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4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B59-41FF-BFC7-7D75D9297711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B59-41FF-BFC7-7D75D9297711}"/>
              </c:ext>
            </c:extLst>
          </c:dPt>
          <c:dPt>
            <c:idx val="2"/>
            <c:bubble3D val="0"/>
            <c:explosion val="13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B59-41FF-BFC7-7D75D9297711}"/>
              </c:ext>
            </c:extLst>
          </c:dPt>
          <c:dPt>
            <c:idx val="3"/>
            <c:bubble3D val="0"/>
            <c:explosion val="1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B59-41FF-BFC7-7D75D9297711}"/>
              </c:ext>
            </c:extLst>
          </c:dPt>
          <c:dPt>
            <c:idx val="4"/>
            <c:bubble3D val="0"/>
            <c:explosion val="9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B59-41FF-BFC7-7D75D9297711}"/>
              </c:ext>
            </c:extLst>
          </c:dPt>
          <c:dPt>
            <c:idx val="5"/>
            <c:bubble3D val="0"/>
            <c:explosion val="7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B59-41FF-BFC7-7D75D9297711}"/>
              </c:ext>
            </c:extLst>
          </c:dPt>
          <c:dPt>
            <c:idx val="6"/>
            <c:bubble3D val="0"/>
            <c:explosion val="1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B59-41FF-BFC7-7D75D9297711}"/>
              </c:ext>
            </c:extLst>
          </c:dPt>
          <c:dPt>
            <c:idx val="7"/>
            <c:bubble3D val="0"/>
            <c:explosion val="17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B59-41FF-BFC7-7D75D9297711}"/>
              </c:ext>
            </c:extLst>
          </c:dPt>
          <c:dLbls>
            <c:dLbl>
              <c:idx val="0"/>
              <c:layout>
                <c:manualLayout>
                  <c:x val="3.4363214460299517E-2"/>
                  <c:y val="-2.30077610566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59-41FF-BFC7-7D75D9297711}"/>
                </c:ext>
              </c:extLst>
            </c:dLbl>
            <c:dLbl>
              <c:idx val="1"/>
              <c:layout>
                <c:manualLayout>
                  <c:x val="-2.2254384284844188E-2"/>
                  <c:y val="-0.130300978084095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59-41FF-BFC7-7D75D9297711}"/>
                </c:ext>
              </c:extLst>
            </c:dLbl>
            <c:dLbl>
              <c:idx val="2"/>
              <c:layout>
                <c:manualLayout>
                  <c:x val="1.3759126111478477E-2"/>
                  <c:y val="6.5799984816058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59-41FF-BFC7-7D75D9297711}"/>
                </c:ext>
              </c:extLst>
            </c:dLbl>
            <c:dLbl>
              <c:idx val="3"/>
              <c:layout>
                <c:manualLayout>
                  <c:x val="8.4177034097067754E-2"/>
                  <c:y val="9.5551798488113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59-41FF-BFC7-7D75D9297711}"/>
                </c:ext>
              </c:extLst>
            </c:dLbl>
            <c:dLbl>
              <c:idx val="4"/>
              <c:layout>
                <c:manualLayout>
                  <c:x val="-2.4120032452538628E-2"/>
                  <c:y val="5.5887217805820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59-41FF-BFC7-7D75D9297711}"/>
                </c:ext>
              </c:extLst>
            </c:dLbl>
            <c:dLbl>
              <c:idx val="5"/>
              <c:layout>
                <c:manualLayout>
                  <c:x val="-8.3994942921464758E-3"/>
                  <c:y val="-5.3357153512317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59-41FF-BFC7-7D75D9297711}"/>
                </c:ext>
              </c:extLst>
            </c:dLbl>
            <c:dLbl>
              <c:idx val="6"/>
              <c:layout>
                <c:manualLayout>
                  <c:x val="-3.8575252469473222E-2"/>
                  <c:y val="-4.996548053530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B59-41FF-BFC7-7D75D9297711}"/>
                </c:ext>
              </c:extLst>
            </c:dLbl>
            <c:dLbl>
              <c:idx val="7"/>
              <c:layout>
                <c:manualLayout>
                  <c:x val="5.814253952764873E-2"/>
                  <c:y val="-4.9463912624416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B59-41FF-BFC7-7D75D92977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ysClr val="windowText" lastClr="0000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Аркуш1!$A$1:$A$8</c:f>
              <c:strCache>
                <c:ptCount val="8"/>
                <c:pt idx="0">
                  <c:v>З питань Держгеокадастру України</c:v>
                </c:pt>
                <c:pt idx="1">
                  <c:v>Державна реєстрація нерухомого майна </c:v>
                </c:pt>
                <c:pt idx="2">
                  <c:v>Реєстрація місця проживання, зняття з обліку та інше</c:v>
                </c:pt>
                <c:pt idx="3">
                  <c:v>Послуги з пенсійногозаконодавства</c:v>
                </c:pt>
                <c:pt idx="4">
                  <c:v>Державна реєстрація фізичних осіб – підприємців та юридичних осіб</c:v>
                </c:pt>
                <c:pt idx="5">
                  <c:v>Державна інспекція архітектури та містобудування України</c:v>
                </c:pt>
                <c:pt idx="6">
                  <c:v>Отримання інформаційних довідок</c:v>
                </c:pt>
                <c:pt idx="7">
                  <c:v>Актуалізація даних в ЄДР військовозобов'язаних</c:v>
                </c:pt>
              </c:strCache>
            </c:strRef>
          </c:cat>
          <c:val>
            <c:numRef>
              <c:f>Аркуш1!$B$1:$B$8</c:f>
              <c:numCache>
                <c:formatCode>General</c:formatCode>
                <c:ptCount val="8"/>
                <c:pt idx="0">
                  <c:v>1355</c:v>
                </c:pt>
                <c:pt idx="1">
                  <c:v>2277</c:v>
                </c:pt>
                <c:pt idx="2">
                  <c:v>2648</c:v>
                </c:pt>
                <c:pt idx="3">
                  <c:v>172</c:v>
                </c:pt>
                <c:pt idx="4">
                  <c:v>1018</c:v>
                </c:pt>
                <c:pt idx="5">
                  <c:v>2629</c:v>
                </c:pt>
                <c:pt idx="6">
                  <c:v>217</c:v>
                </c:pt>
                <c:pt idx="7">
                  <c:v>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B59-41FF-BFC7-7D75D9297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571986245417425"/>
          <c:y val="1.9036644683140105E-2"/>
          <c:w val="0.32540275585615941"/>
          <c:h val="0.93257209749797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872760929922314E-2"/>
          <c:y val="6.2086866675906911E-2"/>
          <c:w val="0.97612605132655317"/>
          <c:h val="0.7119704936269331"/>
        </c:manualLayout>
      </c:layout>
      <c:pie3DChart>
        <c:varyColors val="1"/>
        <c:ser>
          <c:idx val="1"/>
          <c:order val="1"/>
          <c:explosion val="10"/>
          <c:dPt>
            <c:idx val="0"/>
            <c:bubble3D val="0"/>
            <c:explosion val="2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6B3-4824-BB70-A66CE481B382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6B3-4824-BB70-A66CE481B382}"/>
              </c:ext>
            </c:extLst>
          </c:dPt>
          <c:dPt>
            <c:idx val="2"/>
            <c:bubble3D val="0"/>
            <c:explosion val="25"/>
            <c:spPr>
              <a:solidFill>
                <a:srgbClr val="BE12A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6B3-4824-BB70-A66CE481B382}"/>
              </c:ext>
            </c:extLst>
          </c:dPt>
          <c:dPt>
            <c:idx val="3"/>
            <c:bubble3D val="0"/>
            <c:explosion val="29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6B3-4824-BB70-A66CE481B382}"/>
              </c:ext>
            </c:extLst>
          </c:dPt>
          <c:dPt>
            <c:idx val="4"/>
            <c:bubble3D val="0"/>
            <c:explosion val="49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6B3-4824-BB70-A66CE481B382}"/>
              </c:ext>
            </c:extLst>
          </c:dPt>
          <c:dPt>
            <c:idx val="5"/>
            <c:bubble3D val="0"/>
            <c:explosion val="24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6B3-4824-BB70-A66CE481B382}"/>
              </c:ext>
            </c:extLst>
          </c:dPt>
          <c:dPt>
            <c:idx val="6"/>
            <c:bubble3D val="0"/>
            <c:explosion val="39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6B3-4824-BB70-A66CE481B382}"/>
              </c:ext>
            </c:extLst>
          </c:dPt>
          <c:dPt>
            <c:idx val="7"/>
            <c:bubble3D val="0"/>
            <c:explosion val="37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6B3-4824-BB70-A66CE481B382}"/>
              </c:ext>
            </c:extLst>
          </c:dPt>
          <c:dLbls>
            <c:dLbl>
              <c:idx val="0"/>
              <c:layout>
                <c:manualLayout>
                  <c:x val="1.2605226141622749E-2"/>
                  <c:y val="8.60954457006773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072BC65-D860-4419-BF18-F4825300E038}" type="VALUE">
                      <a:rPr lang="en-US" sz="1600"/>
                      <a:pPr>
                        <a:defRPr sz="1600" b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[ЗНАЧЕННЯ]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640375824300907E-2"/>
                      <c:h val="6.00304927989113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6B3-4824-BB70-A66CE481B382}"/>
                </c:ext>
              </c:extLst>
            </c:dLbl>
            <c:dLbl>
              <c:idx val="1"/>
              <c:layout>
                <c:manualLayout>
                  <c:x val="-5.6988551316328108E-2"/>
                  <c:y val="-5.3264295524542746E-2"/>
                </c:manualLayout>
              </c:layout>
              <c:tx>
                <c:rich>
                  <a:bodyPr/>
                  <a:lstStyle/>
                  <a:p>
                    <a:fld id="{F87635EC-E980-4351-9E04-2E31F6749AB7}" type="VALUE">
                      <a:rPr lang="en-US" sz="1800"/>
                      <a:pPr/>
                      <a:t>[ЗНАЧЕННЯ]</a:t>
                    </a:fld>
                    <a:endParaRPr lang="uk-UA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B3-4824-BB70-A66CE481B382}"/>
                </c:ext>
              </c:extLst>
            </c:dLbl>
            <c:dLbl>
              <c:idx val="2"/>
              <c:layout>
                <c:manualLayout>
                  <c:x val="-8.4038415652588877E-2"/>
                  <c:y val="-2.1911086562793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B3-4824-BB70-A66CE481B382}"/>
                </c:ext>
              </c:extLst>
            </c:dLbl>
            <c:dLbl>
              <c:idx val="3"/>
              <c:layout>
                <c:manualLayout>
                  <c:x val="-6.622277810218824E-2"/>
                  <c:y val="-4.4723971768060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B3-4824-BB70-A66CE481B382}"/>
                </c:ext>
              </c:extLst>
            </c:dLbl>
            <c:dLbl>
              <c:idx val="4"/>
              <c:layout>
                <c:manualLayout>
                  <c:x val="-2.3265528104729906E-2"/>
                  <c:y val="4.214090409168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B3-4824-BB70-A66CE481B382}"/>
                </c:ext>
              </c:extLst>
            </c:dLbl>
            <c:dLbl>
              <c:idx val="5"/>
              <c:layout>
                <c:manualLayout>
                  <c:x val="-9.0993727886837239E-3"/>
                  <c:y val="-5.0240576303099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B3-4824-BB70-A66CE481B382}"/>
                </c:ext>
              </c:extLst>
            </c:dLbl>
            <c:dLbl>
              <c:idx val="6"/>
              <c:layout>
                <c:manualLayout>
                  <c:x val="3.9696389196582076E-2"/>
                  <c:y val="-1.132499671491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B3-4824-BB70-A66CE481B382}"/>
                </c:ext>
              </c:extLst>
            </c:dLbl>
            <c:dLbl>
              <c:idx val="7"/>
              <c:layout>
                <c:manualLayout>
                  <c:x val="7.4099707706991175E-2"/>
                  <c:y val="1.70721448280503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6B3-4824-BB70-A66CE481B3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Аркуш1!$A$3:$A$10</c:f>
              <c:strCache>
                <c:ptCount val="8"/>
                <c:pt idx="0">
                  <c:v>Податок на доходи фізичних осіб</c:v>
                </c:pt>
                <c:pt idx="1">
                  <c:v>Плата за землю</c:v>
                </c:pt>
                <c:pt idx="2">
                  <c:v>Єдиний податок</c:v>
                </c:pt>
                <c:pt idx="3">
                  <c:v>Акцизний податок</c:v>
                </c:pt>
                <c:pt idx="4">
                  <c:v>Рентна плата за користування надрами</c:v>
                </c:pt>
                <c:pt idx="5">
                  <c:v>Податки на нерухоме майно відмінне від земельної ділянки</c:v>
                </c:pt>
                <c:pt idx="6">
                  <c:v>Неподаткові надходження</c:v>
                </c:pt>
                <c:pt idx="7">
                  <c:v>Інші доходи бюджету</c:v>
                </c:pt>
              </c:strCache>
            </c:strRef>
          </c:cat>
          <c:val>
            <c:numRef>
              <c:f>Аркуш1!$C$3:$C$10</c:f>
              <c:numCache>
                <c:formatCode>0.0</c:formatCode>
                <c:ptCount val="8"/>
                <c:pt idx="0">
                  <c:v>64.099999999999994</c:v>
                </c:pt>
                <c:pt idx="1">
                  <c:v>22.9</c:v>
                </c:pt>
                <c:pt idx="2">
                  <c:v>8.3000000000000007</c:v>
                </c:pt>
                <c:pt idx="3">
                  <c:v>1.7</c:v>
                </c:pt>
                <c:pt idx="4">
                  <c:v>0.2</c:v>
                </c:pt>
                <c:pt idx="5">
                  <c:v>1.6</c:v>
                </c:pt>
                <c:pt idx="6">
                  <c:v>1.2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6B3-4824-BB70-A66CE481B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dPt>
                  <c:idx val="0"/>
                  <c:bubble3D val="0"/>
                  <c:spPr>
                    <a:solidFill>
                      <a:schemeClr val="accent1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2-A6B3-4824-BB70-A66CE481B382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4-A6B3-4824-BB70-A66CE481B382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6-A6B3-4824-BB70-A66CE481B382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8-A6B3-4824-BB70-A66CE481B382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A-A6B3-4824-BB70-A66CE481B382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C-A6B3-4824-BB70-A66CE481B382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E-A6B3-4824-BB70-A66CE481B382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20-A6B3-4824-BB70-A66CE481B382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Аркуш1!$A$3:$A$10</c15:sqref>
                        </c15:formulaRef>
                      </c:ext>
                    </c:extLst>
                    <c:strCache>
                      <c:ptCount val="8"/>
                      <c:pt idx="0">
                        <c:v>Податок на доходи фізичних осіб</c:v>
                      </c:pt>
                      <c:pt idx="1">
                        <c:v>Плата за землю</c:v>
                      </c:pt>
                      <c:pt idx="2">
                        <c:v>Єдиний податок</c:v>
                      </c:pt>
                      <c:pt idx="3">
                        <c:v>Акцизний податок</c:v>
                      </c:pt>
                      <c:pt idx="4">
                        <c:v>Рентна плата за користування надрами</c:v>
                      </c:pt>
                      <c:pt idx="5">
                        <c:v>Податки на нерухоме майно відмінне від земельної ділянки</c:v>
                      </c:pt>
                      <c:pt idx="6">
                        <c:v>Неподаткові надходження</c:v>
                      </c:pt>
                      <c:pt idx="7">
                        <c:v>Інші доходи бюджету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Аркуш1!$B$3:$B$10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145572.9</c:v>
                      </c:pt>
                      <c:pt idx="1">
                        <c:v>51873.4</c:v>
                      </c:pt>
                      <c:pt idx="2">
                        <c:v>18839.5</c:v>
                      </c:pt>
                      <c:pt idx="3">
                        <c:v>3805.4</c:v>
                      </c:pt>
                      <c:pt idx="4">
                        <c:v>362.7</c:v>
                      </c:pt>
                      <c:pt idx="5">
                        <c:v>3532.5</c:v>
                      </c:pt>
                      <c:pt idx="6">
                        <c:v>2788.5</c:v>
                      </c:pt>
                      <c:pt idx="7">
                        <c:v>122.4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1-A6B3-4824-BB70-A66CE481B382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360968742502866E-3"/>
          <c:y val="0.57166329757839651"/>
          <c:w val="0.61996752986858283"/>
          <c:h val="0.414620343052987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188071486319005E-3"/>
          <c:y val="7.651157183088339E-2"/>
          <c:w val="0.99681510759955638"/>
          <c:h val="0.5829221887070577"/>
        </c:manualLayout>
      </c:layout>
      <c:pie3DChart>
        <c:varyColors val="1"/>
        <c:ser>
          <c:idx val="1"/>
          <c:order val="1"/>
          <c:dPt>
            <c:idx val="0"/>
            <c:bubble3D val="0"/>
            <c:explosion val="4"/>
            <c:spPr>
              <a:solidFill>
                <a:srgbClr val="70AD4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7A1-42B3-8B57-A88C0B042413}"/>
              </c:ext>
            </c:extLst>
          </c:dPt>
          <c:dPt>
            <c:idx val="1"/>
            <c:bubble3D val="0"/>
            <c:explosion val="6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7A1-42B3-8B57-A88C0B042413}"/>
              </c:ext>
            </c:extLst>
          </c:dPt>
          <c:dPt>
            <c:idx val="2"/>
            <c:bubble3D val="0"/>
            <c:explosion val="5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7A1-42B3-8B57-A88C0B042413}"/>
              </c:ext>
            </c:extLst>
          </c:dPt>
          <c:dPt>
            <c:idx val="3"/>
            <c:bubble3D val="0"/>
            <c:explosion val="2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7A1-42B3-8B57-A88C0B042413}"/>
              </c:ext>
            </c:extLst>
          </c:dPt>
          <c:dPt>
            <c:idx val="4"/>
            <c:bubble3D val="0"/>
            <c:explosion val="7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7A1-42B3-8B57-A88C0B042413}"/>
              </c:ext>
            </c:extLst>
          </c:dPt>
          <c:dLbls>
            <c:dLbl>
              <c:idx val="0"/>
              <c:layout>
                <c:manualLayout>
                  <c:x val="5.6990706412499925E-2"/>
                  <c:y val="-0.11014770963848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A1-42B3-8B57-A88C0B042413}"/>
                </c:ext>
              </c:extLst>
            </c:dLbl>
            <c:dLbl>
              <c:idx val="1"/>
              <c:layout>
                <c:manualLayout>
                  <c:x val="-2.0638914274990854E-2"/>
                  <c:y val="4.1493764009425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A1-42B3-8B57-A88C0B042413}"/>
                </c:ext>
              </c:extLst>
            </c:dLbl>
            <c:dLbl>
              <c:idx val="2"/>
              <c:layout>
                <c:manualLayout>
                  <c:x val="-4.3619045291539156E-2"/>
                  <c:y val="-0.150238806920805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A1-42B3-8B57-A88C0B042413}"/>
                </c:ext>
              </c:extLst>
            </c:dLbl>
            <c:dLbl>
              <c:idx val="3"/>
              <c:layout>
                <c:manualLayout>
                  <c:x val="-5.7648062537610435E-2"/>
                  <c:y val="-6.5931274198024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A1-42B3-8B57-A88C0B042413}"/>
                </c:ext>
              </c:extLst>
            </c:dLbl>
            <c:dLbl>
              <c:idx val="4"/>
              <c:layout>
                <c:manualLayout>
                  <c:x val="7.6503515989474052E-2"/>
                  <c:y val="-5.2640406446859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A1-42B3-8B57-A88C0B042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Аркуш1!$A$5:$A$9</c:f>
              <c:strCache>
                <c:ptCount val="5"/>
                <c:pt idx="0">
                  <c:v>Надходження до природоохоронного фонду</c:v>
                </c:pt>
                <c:pt idx="1">
                  <c:v>Надходження від плати за послуги, що надаються бюджетними установами згідно із законодавством</c:v>
                </c:pt>
                <c:pt idx="2">
                  <c:v>Гранди та дарунки</c:v>
                </c:pt>
                <c:pt idx="3">
                  <c:v>Відшкодування втрат лісогосподарського, сільськогосподарського виробництва</c:v>
                </c:pt>
                <c:pt idx="4">
                  <c:v>Надходження від продажу майна та земель</c:v>
                </c:pt>
              </c:strCache>
            </c:strRef>
          </c:cat>
          <c:val>
            <c:numRef>
              <c:f>Аркуш1!$C$5:$C$9</c:f>
              <c:numCache>
                <c:formatCode>0.0</c:formatCode>
                <c:ptCount val="5"/>
                <c:pt idx="0">
                  <c:v>61.905386587014874</c:v>
                </c:pt>
                <c:pt idx="1">
                  <c:v>2.4601909221175</c:v>
                </c:pt>
                <c:pt idx="2">
                  <c:v>20.912631940099701</c:v>
                </c:pt>
                <c:pt idx="3">
                  <c:v>0.51867847988859517</c:v>
                </c:pt>
                <c:pt idx="4">
                  <c:v>14.203112070879332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7A1-42B3-8B57-A88C0B042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dPt>
                  <c:idx val="0"/>
                  <c:bubble3D val="0"/>
                  <c:spPr>
                    <a:solidFill>
                      <a:schemeClr val="accent1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C-A7A1-42B3-8B57-A88C0B042413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E-A7A1-42B3-8B57-A88C0B042413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0-A7A1-42B3-8B57-A88C0B042413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2-A7A1-42B3-8B57-A88C0B042413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4-A7A1-42B3-8B57-A88C0B042413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Аркуш1!$A$5:$A$9</c15:sqref>
                        </c15:formulaRef>
                      </c:ext>
                    </c:extLst>
                    <c:strCache>
                      <c:ptCount val="5"/>
                      <c:pt idx="0">
                        <c:v>Надходження до природоохоронного фонду</c:v>
                      </c:pt>
                      <c:pt idx="1">
                        <c:v>Надходження від плати за послуги, що надаються бюджетними установами згідно із законодавством</c:v>
                      </c:pt>
                      <c:pt idx="2">
                        <c:v>Гранди та дарунки</c:v>
                      </c:pt>
                      <c:pt idx="3">
                        <c:v>Відшкодування втрат лісогосподарського, сільськогосподарського виробництва</c:v>
                      </c:pt>
                      <c:pt idx="4">
                        <c:v>Надходження від продажу майна та земель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Аркуш1!$B$5:$B$9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6134.7</c:v>
                      </c:pt>
                      <c:pt idx="1">
                        <c:v>243.8</c:v>
                      </c:pt>
                      <c:pt idx="2">
                        <c:v>2072.4</c:v>
                      </c:pt>
                      <c:pt idx="3">
                        <c:v>51.4</c:v>
                      </c:pt>
                      <c:pt idx="4">
                        <c:v>1407.5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A7A1-42B3-8B57-A88C0B042413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052623797446569E-3"/>
          <c:y val="0.67110082954959094"/>
          <c:w val="0.9955505783991232"/>
          <c:h val="0.324912619753376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38867266708996E-2"/>
          <c:y val="2.0430498851458301E-2"/>
          <c:w val="0.95934942071095108"/>
          <c:h val="0.85851809444014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'Динаміка неадходжень'!$A$5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'Динаміка неадходжень'!$B$5</c:f>
              <c:numCache>
                <c:formatCode>General</c:formatCode>
                <c:ptCount val="1"/>
                <c:pt idx="0">
                  <c:v>80.5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A5-4C9C-BF61-DE24336AE15E}"/>
            </c:ext>
          </c:extLst>
        </c:ser>
        <c:ser>
          <c:idx val="1"/>
          <c:order val="1"/>
          <c:tx>
            <c:strRef>
              <c:f>'Динаміка неадходжень'!$A$6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'Динаміка неадходжень'!$B$6</c:f>
              <c:numCache>
                <c:formatCode>General</c:formatCode>
                <c:ptCount val="1"/>
                <c:pt idx="0">
                  <c:v>153.69999999999999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A5-4C9C-BF61-DE24336AE15E}"/>
            </c:ext>
          </c:extLst>
        </c:ser>
        <c:ser>
          <c:idx val="2"/>
          <c:order val="2"/>
          <c:tx>
            <c:strRef>
              <c:f>'Динаміка неадходжень'!$A$7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1777552926346267E-3"/>
                  <c:y val="-3.5279659219237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80-48AE-A593-DB9E70059F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'Динаміка неадходжень'!$B$7</c:f>
              <c:numCache>
                <c:formatCode>General</c:formatCode>
                <c:ptCount val="1"/>
                <c:pt idx="0">
                  <c:v>187.3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A5-4C9C-BF61-DE24336AE15E}"/>
            </c:ext>
          </c:extLst>
        </c:ser>
        <c:ser>
          <c:idx val="3"/>
          <c:order val="3"/>
          <c:tx>
            <c:strRef>
              <c:f>'Динаміка неадходжень'!$A$8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'Динаміка неадходжень'!$B$8</c:f>
              <c:numCache>
                <c:formatCode>General</c:formatCode>
                <c:ptCount val="1"/>
                <c:pt idx="0">
                  <c:v>226.9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A5-4C9C-BF61-DE24336AE1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2447984"/>
        <c:axId val="582442080"/>
      </c:barChart>
      <c:catAx>
        <c:axId val="582447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2442080"/>
        <c:crosses val="autoZero"/>
        <c:auto val="1"/>
        <c:lblAlgn val="ctr"/>
        <c:lblOffset val="100"/>
        <c:noMultiLvlLbl val="0"/>
      </c:catAx>
      <c:valAx>
        <c:axId val="58244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8244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050865674431622E-2"/>
          <c:y val="0.92496593867860433"/>
          <c:w val="0.81776754908603788"/>
          <c:h val="5.8573159527524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645575199919467E-2"/>
          <c:y val="4.3796806981963414E-2"/>
          <c:w val="0.91707132482226128"/>
          <c:h val="0.61151260408995634"/>
        </c:manualLayout>
      </c:layout>
      <c:pie3DChart>
        <c:varyColors val="1"/>
        <c:ser>
          <c:idx val="1"/>
          <c:order val="1"/>
          <c:dPt>
            <c:idx val="0"/>
            <c:bubble3D val="0"/>
            <c:explosion val="7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B7C-4D39-A00C-6B755E65E45B}"/>
              </c:ext>
            </c:extLst>
          </c:dPt>
          <c:dPt>
            <c:idx val="1"/>
            <c:bubble3D val="0"/>
            <c:explosion val="6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B7C-4D39-A00C-6B755E65E45B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B7C-4D39-A00C-6B755E65E45B}"/>
              </c:ext>
            </c:extLst>
          </c:dPt>
          <c:dPt>
            <c:idx val="3"/>
            <c:bubble3D val="0"/>
            <c:explosion val="8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B7C-4D39-A00C-6B755E65E45B}"/>
              </c:ext>
            </c:extLst>
          </c:dPt>
          <c:dPt>
            <c:idx val="4"/>
            <c:bubble3D val="0"/>
            <c:explosion val="1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B7C-4D39-A00C-6B755E65E45B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B7C-4D39-A00C-6B755E65E45B}"/>
              </c:ext>
            </c:extLst>
          </c:dPt>
          <c:dPt>
            <c:idx val="6"/>
            <c:bubble3D val="0"/>
            <c:explosion val="4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B7C-4D39-A00C-6B755E65E45B}"/>
              </c:ext>
            </c:extLst>
          </c:dPt>
          <c:dPt>
            <c:idx val="7"/>
            <c:bubble3D val="0"/>
            <c:explosion val="8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B7C-4D39-A00C-6B755E65E45B}"/>
              </c:ext>
            </c:extLst>
          </c:dPt>
          <c:dPt>
            <c:idx val="8"/>
            <c:bubble3D val="0"/>
            <c:explosion val="7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B7C-4D39-A00C-6B755E65E45B}"/>
              </c:ext>
            </c:extLst>
          </c:dPt>
          <c:dPt>
            <c:idx val="9"/>
            <c:bubble3D val="0"/>
            <c:explosion val="3"/>
            <c:spPr>
              <a:solidFill>
                <a:srgbClr val="EF09B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DB7C-4D39-A00C-6B755E65E45B}"/>
              </c:ext>
            </c:extLst>
          </c:dPt>
          <c:dLbls>
            <c:dLbl>
              <c:idx val="0"/>
              <c:layout>
                <c:manualLayout>
                  <c:x val="3.1751691974931898E-2"/>
                  <c:y val="-6.0222727180431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7C-4D39-A00C-6B755E65E45B}"/>
                </c:ext>
              </c:extLst>
            </c:dLbl>
            <c:dLbl>
              <c:idx val="1"/>
              <c:layout>
                <c:manualLayout>
                  <c:x val="4.2904275921820452E-2"/>
                  <c:y val="-9.78409406141305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7C-4D39-A00C-6B755E65E45B}"/>
                </c:ext>
              </c:extLst>
            </c:dLbl>
            <c:dLbl>
              <c:idx val="2"/>
              <c:layout>
                <c:manualLayout>
                  <c:x val="4.0802244986366996E-2"/>
                  <c:y val="2.121093399910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7C-4D39-A00C-6B755E65E45B}"/>
                </c:ext>
              </c:extLst>
            </c:dLbl>
            <c:dLbl>
              <c:idx val="3"/>
              <c:layout>
                <c:manualLayout>
                  <c:x val="1.8390254071735713E-2"/>
                  <c:y val="-1.6138767930682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7C-4D39-A00C-6B755E65E45B}"/>
                </c:ext>
              </c:extLst>
            </c:dLbl>
            <c:dLbl>
              <c:idx val="4"/>
              <c:layout>
                <c:manualLayout>
                  <c:x val="-1.9193868970262273E-2"/>
                  <c:y val="1.4427160633697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7C-4D39-A00C-6B755E65E45B}"/>
                </c:ext>
              </c:extLst>
            </c:dLbl>
            <c:dLbl>
              <c:idx val="5"/>
              <c:layout>
                <c:manualLayout>
                  <c:x val="-2.0457406416430957E-2"/>
                  <c:y val="7.7168224475537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7C-4D39-A00C-6B755E65E45B}"/>
                </c:ext>
              </c:extLst>
            </c:dLbl>
            <c:dLbl>
              <c:idx val="6"/>
              <c:layout>
                <c:manualLayout>
                  <c:x val="-1.592373162092604E-2"/>
                  <c:y val="5.3567023546517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B7C-4D39-A00C-6B755E65E45B}"/>
                </c:ext>
              </c:extLst>
            </c:dLbl>
            <c:dLbl>
              <c:idx val="7"/>
              <c:layout>
                <c:manualLayout>
                  <c:x val="-6.1206839436332594E-2"/>
                  <c:y val="-1.1344728250432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B7C-4D39-A00C-6B755E65E45B}"/>
                </c:ext>
              </c:extLst>
            </c:dLbl>
            <c:dLbl>
              <c:idx val="8"/>
              <c:layout>
                <c:manualLayout>
                  <c:x val="-2.4746221649550943E-2"/>
                  <c:y val="-7.3941325989083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B7C-4D39-A00C-6B755E65E45B}"/>
                </c:ext>
              </c:extLst>
            </c:dLbl>
            <c:dLbl>
              <c:idx val="9"/>
              <c:layout>
                <c:manualLayout>
                  <c:x val="-2.1240624190506811E-2"/>
                  <c:y val="-1.17270493724837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B7C-4D39-A00C-6B755E65E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'Видатки структура'!$A$6:$A$15</c:f>
              <c:strCache>
                <c:ptCount val="10"/>
                <c:pt idx="0">
                  <c:v>Освіта</c:v>
                </c:pt>
                <c:pt idx="1">
                  <c:v>Охорона здоров`я</c:v>
                </c:pt>
                <c:pt idx="2">
                  <c:v>Соціальний захист та соціальне забезпечення</c:v>
                </c:pt>
                <c:pt idx="3">
                  <c:v>Житлово-комунальне господарство</c:v>
                </c:pt>
                <c:pt idx="4">
                  <c:v>Економічна діяльність</c:v>
                </c:pt>
                <c:pt idx="5">
                  <c:v>Культура i мистецтво</c:v>
                </c:pt>
                <c:pt idx="6">
                  <c:v>Фiзична культура i спорт</c:v>
                </c:pt>
                <c:pt idx="7">
                  <c:v>Інша діяльність</c:v>
                </c:pt>
                <c:pt idx="8">
                  <c:v>Міжбюджетні трансферти</c:v>
                </c:pt>
                <c:pt idx="9">
                  <c:v>Державне управління</c:v>
                </c:pt>
              </c:strCache>
            </c:strRef>
          </c:cat>
          <c:val>
            <c:numRef>
              <c:f>'Видатки структура'!$C$6:$C$15</c:f>
              <c:numCache>
                <c:formatCode>0.0</c:formatCode>
                <c:ptCount val="10"/>
                <c:pt idx="0">
                  <c:v>32.619672715299139</c:v>
                </c:pt>
                <c:pt idx="1">
                  <c:v>6.0520997435741553</c:v>
                </c:pt>
                <c:pt idx="2">
                  <c:v>2.5000553474997163</c:v>
                </c:pt>
                <c:pt idx="3">
                  <c:v>8.078169645884941</c:v>
                </c:pt>
                <c:pt idx="4">
                  <c:v>10.798877025586711</c:v>
                </c:pt>
                <c:pt idx="5">
                  <c:v>3.1323170712422472</c:v>
                </c:pt>
                <c:pt idx="6">
                  <c:v>0.74207819143347198</c:v>
                </c:pt>
                <c:pt idx="7">
                  <c:v>0.3360559617691099</c:v>
                </c:pt>
                <c:pt idx="8">
                  <c:v>22.002932890365916</c:v>
                </c:pt>
                <c:pt idx="9">
                  <c:v>13.737741407344595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B7C-4D39-A00C-6B755E65E4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dPt>
                  <c:idx val="0"/>
                  <c:bubble3D val="0"/>
                  <c:spPr>
                    <a:solidFill>
                      <a:schemeClr val="accent1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6-DB7C-4D39-A00C-6B755E65E45B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8-DB7C-4D39-A00C-6B755E65E45B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A-DB7C-4D39-A00C-6B755E65E45B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C-DB7C-4D39-A00C-6B755E65E45B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E-DB7C-4D39-A00C-6B755E65E45B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20-DB7C-4D39-A00C-6B755E65E45B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22-DB7C-4D39-A00C-6B755E65E45B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24-DB7C-4D39-A00C-6B755E65E45B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26-DB7C-4D39-A00C-6B755E65E45B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 w="25400">
                      <a:solidFill>
                        <a:schemeClr val="lt1"/>
                      </a:solidFill>
                    </a:ln>
                    <a:effectLst/>
                    <a:sp3d contourW="25400">
                      <a:contourClr>
                        <a:schemeClr val="lt1"/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28-DB7C-4D39-A00C-6B755E65E45B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'Видатки структура'!$A$6:$A$15</c15:sqref>
                        </c15:formulaRef>
                      </c:ext>
                    </c:extLst>
                    <c:strCache>
                      <c:ptCount val="10"/>
                      <c:pt idx="0">
                        <c:v>Освіта</c:v>
                      </c:pt>
                      <c:pt idx="1">
                        <c:v>Охорона здоров`я</c:v>
                      </c:pt>
                      <c:pt idx="2">
                        <c:v>Соціальний захист та соціальне забезпечення</c:v>
                      </c:pt>
                      <c:pt idx="3">
                        <c:v>Житлово-комунальне господарство</c:v>
                      </c:pt>
                      <c:pt idx="4">
                        <c:v>Економічна діяльність</c:v>
                      </c:pt>
                      <c:pt idx="5">
                        <c:v>Культура i мистецтво</c:v>
                      </c:pt>
                      <c:pt idx="6">
                        <c:v>Фiзична культура i спорт</c:v>
                      </c:pt>
                      <c:pt idx="7">
                        <c:v>Інша діяльність</c:v>
                      </c:pt>
                      <c:pt idx="8">
                        <c:v>Міжбюджетні трансферти</c:v>
                      </c:pt>
                      <c:pt idx="9">
                        <c:v>Державне управління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'Видатки структура'!$B$6:$B$15</c15:sqref>
                        </c15:formulaRef>
                      </c:ext>
                    </c:extLst>
                    <c:numCache>
                      <c:formatCode>0.0</c:formatCode>
                      <c:ptCount val="10"/>
                      <c:pt idx="0">
                        <c:v>92824.4</c:v>
                      </c:pt>
                      <c:pt idx="1">
                        <c:v>17222.2</c:v>
                      </c:pt>
                      <c:pt idx="2">
                        <c:v>7114.3</c:v>
                      </c:pt>
                      <c:pt idx="3">
                        <c:v>22987.7</c:v>
                      </c:pt>
                      <c:pt idx="4">
                        <c:v>30729.9</c:v>
                      </c:pt>
                      <c:pt idx="5">
                        <c:v>8913.5</c:v>
                      </c:pt>
                      <c:pt idx="6">
                        <c:v>2111.6999999999998</c:v>
                      </c:pt>
                      <c:pt idx="7">
                        <c:v>956.3</c:v>
                      </c:pt>
                      <c:pt idx="8">
                        <c:v>62612.800000000003</c:v>
                      </c:pt>
                      <c:pt idx="9">
                        <c:v>39092.9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9-DB7C-4D39-A00C-6B755E65E45B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385868079623372E-3"/>
          <c:y val="0.72216048687652168"/>
          <c:w val="0.99516522367176319"/>
          <c:h val="0.26332052888937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8446465674416874"/>
          <c:y val="1.7440165300677669E-3"/>
          <c:w val="0.61553534325583126"/>
          <c:h val="0.93961688264629395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3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C7-4CF7-B0DA-FC3809466BA2}"/>
              </c:ext>
            </c:extLst>
          </c:dPt>
          <c:dPt>
            <c:idx val="1"/>
            <c:bubble3D val="0"/>
            <c:explosion val="19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C7-4CF7-B0DA-FC3809466BA2}"/>
              </c:ext>
            </c:extLst>
          </c:dPt>
          <c:dPt>
            <c:idx val="2"/>
            <c:bubble3D val="0"/>
            <c:explosion val="14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0C7-4CF7-B0DA-FC3809466BA2}"/>
              </c:ext>
            </c:extLst>
          </c:dPt>
          <c:dPt>
            <c:idx val="3"/>
            <c:bubble3D val="0"/>
            <c:explosion val="8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0C7-4CF7-B0DA-FC3809466BA2}"/>
              </c:ext>
            </c:extLst>
          </c:dPt>
          <c:dPt>
            <c:idx val="4"/>
            <c:bubble3D val="0"/>
            <c:explosion val="9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0C7-4CF7-B0DA-FC3809466BA2}"/>
              </c:ext>
            </c:extLst>
          </c:dPt>
          <c:dPt>
            <c:idx val="5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0C7-4CF7-B0DA-FC3809466BA2}"/>
              </c:ext>
            </c:extLst>
          </c:dPt>
          <c:dPt>
            <c:idx val="6"/>
            <c:bubble3D val="0"/>
            <c:explosion val="6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0C7-4CF7-B0DA-FC3809466BA2}"/>
              </c:ext>
            </c:extLst>
          </c:dPt>
          <c:dPt>
            <c:idx val="7"/>
            <c:bubble3D val="0"/>
            <c:explosion val="14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0C7-4CF7-B0DA-FC3809466BA2}"/>
              </c:ext>
            </c:extLst>
          </c:dPt>
          <c:dLbls>
            <c:dLbl>
              <c:idx val="0"/>
              <c:layout>
                <c:manualLayout>
                  <c:x val="2.1278569868131411E-2"/>
                  <c:y val="-0.106637476131006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C7-4CF7-B0DA-FC3809466BA2}"/>
                </c:ext>
              </c:extLst>
            </c:dLbl>
            <c:dLbl>
              <c:idx val="1"/>
              <c:layout>
                <c:manualLayout>
                  <c:x val="-2.0555355292771462E-3"/>
                  <c:y val="5.8818086671621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C7-4CF7-B0DA-FC3809466BA2}"/>
                </c:ext>
              </c:extLst>
            </c:dLbl>
            <c:dLbl>
              <c:idx val="2"/>
              <c:layout>
                <c:manualLayout>
                  <c:x val="-6.0405857992551278E-2"/>
                  <c:y val="9.1817211966771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C7-4CF7-B0DA-FC3809466BA2}"/>
                </c:ext>
              </c:extLst>
            </c:dLbl>
            <c:dLbl>
              <c:idx val="3"/>
              <c:layout>
                <c:manualLayout>
                  <c:x val="-9.4481033093071945E-2"/>
                  <c:y val="7.9331179435840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C7-4CF7-B0DA-FC3809466BA2}"/>
                </c:ext>
              </c:extLst>
            </c:dLbl>
            <c:dLbl>
              <c:idx val="4"/>
              <c:layout>
                <c:manualLayout>
                  <c:x val="6.8569611784858639E-2"/>
                  <c:y val="8.8980067178680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C7-4CF7-B0DA-FC3809466BA2}"/>
                </c:ext>
              </c:extLst>
            </c:dLbl>
            <c:dLbl>
              <c:idx val="5"/>
              <c:layout>
                <c:manualLayout>
                  <c:x val="6.5132187426910071E-2"/>
                  <c:y val="0.10738577854630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C7-4CF7-B0DA-FC3809466BA2}"/>
                </c:ext>
              </c:extLst>
            </c:dLbl>
            <c:dLbl>
              <c:idx val="6"/>
              <c:layout>
                <c:manualLayout>
                  <c:x val="-9.748764602956839E-3"/>
                  <c:y val="-7.8478047267769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C7-4CF7-B0DA-FC3809466BA2}"/>
                </c:ext>
              </c:extLst>
            </c:dLbl>
            <c:dLbl>
              <c:idx val="7"/>
              <c:layout>
                <c:manualLayout>
                  <c:x val="2.4837059237710537E-2"/>
                  <c:y val="-5.332817611398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0C7-4CF7-B0DA-FC3809466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ysClr val="windowText" lastClr="0000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Аркуш1!$A$3:$A$10</c:f>
              <c:strCache>
                <c:ptCount val="8"/>
                <c:pt idx="0">
                  <c:v>Будівельні паспорти забудови земельної ділянки</c:v>
                </c:pt>
                <c:pt idx="1">
                  <c:v>Містобудівні умови та обмеження для проектування об’єкта будівництва</c:v>
                </c:pt>
                <c:pt idx="2">
                  <c:v>Паспорти прив’язки тимчасової споруди торговельного призначення</c:v>
                </c:pt>
                <c:pt idx="3">
                  <c:v>Витяги з містобудівної документації</c:v>
                </c:pt>
                <c:pt idx="4">
                  <c:v>Дозволи на переведення садового будинку у житловий</c:v>
                </c:pt>
                <c:pt idx="5">
                  <c:v>Технічна документація із землеустрою щодо виготовлення технічної документації з нормативної грошової оцінки земельних ділянок за межами населених пунктів </c:v>
                </c:pt>
                <c:pt idx="6">
                  <c:v>Присвоєння, зміна, коригування, анулювання адрес об’єктам будівництва та об’єктам нерухомого майна</c:v>
                </c:pt>
                <c:pt idx="7">
                  <c:v>Технічна документація із землеустрою щодо інвентаризації земель комунальної власності</c:v>
                </c:pt>
              </c:strCache>
            </c:strRef>
          </c:cat>
          <c:val>
            <c:numRef>
              <c:f>Аркуш1!$B$3:$B$10</c:f>
              <c:numCache>
                <c:formatCode>General</c:formatCode>
                <c:ptCount val="8"/>
                <c:pt idx="0">
                  <c:v>287</c:v>
                </c:pt>
                <c:pt idx="1">
                  <c:v>26</c:v>
                </c:pt>
                <c:pt idx="2">
                  <c:v>6</c:v>
                </c:pt>
                <c:pt idx="3">
                  <c:v>158</c:v>
                </c:pt>
                <c:pt idx="4">
                  <c:v>119</c:v>
                </c:pt>
                <c:pt idx="5">
                  <c:v>10</c:v>
                </c:pt>
                <c:pt idx="6">
                  <c:v>290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0C7-4CF7-B0DA-FC3809466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5.5650778723267992E-2"/>
          <c:w val="0.38275807126531619"/>
          <c:h val="0.930389336353508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lnSpc>
              <a:spcPct val="90000"/>
            </a:lnSpc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image" Target="../media/image97.jpg"/><Relationship Id="rId4" Type="http://schemas.openxmlformats.org/officeDocument/2006/relationships/image" Target="../media/image10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image" Target="../media/image97.jpg"/><Relationship Id="rId4" Type="http://schemas.openxmlformats.org/officeDocument/2006/relationships/image" Target="../media/image10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7BCF3-96D5-4662-A876-B637F3103211}" type="doc">
      <dgm:prSet loTypeId="urn:microsoft.com/office/officeart/2005/8/layout/process4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21FCC8E-2BE3-4F99-AB06-4C9E543C7C04}">
      <dgm:prSet custT="1"/>
      <dgm:spPr/>
      <dgm:t>
        <a:bodyPr/>
        <a:lstStyle/>
        <a:p>
          <a:pPr rtl="0"/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Проведено 13 засідань виконавчого комітету, на яких прийнято </a:t>
          </a:r>
        </a:p>
        <a:p>
          <a:pPr rtl="0"/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300 рішень</a:t>
          </a:r>
          <a:endParaRPr lang="uk-UA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E9FACF-8765-4923-A2FE-3DEFD18AF3E0}" type="parTrans" cxnId="{F534EF9A-EF4A-42B4-ABE9-0A53EC3CFDE4}">
      <dgm:prSet/>
      <dgm:spPr/>
      <dgm:t>
        <a:bodyPr/>
        <a:lstStyle/>
        <a:p>
          <a:endParaRPr lang="ru-RU"/>
        </a:p>
      </dgm:t>
    </dgm:pt>
    <dgm:pt modelId="{6FE99CE5-A9D6-40AF-9F35-E13AC96EF03E}" type="sibTrans" cxnId="{F534EF9A-EF4A-42B4-ABE9-0A53EC3CFDE4}">
      <dgm:prSet/>
      <dgm:spPr/>
      <dgm:t>
        <a:bodyPr/>
        <a:lstStyle/>
        <a:p>
          <a:endParaRPr lang="ru-RU"/>
        </a:p>
      </dgm:t>
    </dgm:pt>
    <dgm:pt modelId="{78DE66A5-CDAD-487C-AA90-D92C3C90560C}">
      <dgm:prSet custT="1"/>
      <dgm:spPr>
        <a:solidFill>
          <a:srgbClr val="FD87EF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Заслухано звіти керівників виконавчих органів сільської ради про стан виконання делегованих повноважень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27C4D-0C30-4DBF-A2E7-0426FB3A567F}" type="parTrans" cxnId="{C9B2DDEC-2E68-4CAB-B465-B5D020C20BB7}">
      <dgm:prSet/>
      <dgm:spPr/>
      <dgm:t>
        <a:bodyPr/>
        <a:lstStyle/>
        <a:p>
          <a:endParaRPr lang="ru-RU"/>
        </a:p>
      </dgm:t>
    </dgm:pt>
    <dgm:pt modelId="{D45E6799-0A0E-4F2F-91BE-5C2D58AC5353}" type="sibTrans" cxnId="{C9B2DDEC-2E68-4CAB-B465-B5D020C20BB7}">
      <dgm:prSet/>
      <dgm:spPr/>
      <dgm:t>
        <a:bodyPr/>
        <a:lstStyle/>
        <a:p>
          <a:endParaRPr lang="ru-RU"/>
        </a:p>
      </dgm:t>
    </dgm:pt>
    <dgm:pt modelId="{EE0A4D7D-1D18-4AD7-A9B9-7AD54FEA8AF8}">
      <dgm:prSet custT="1"/>
      <dgm:spPr>
        <a:solidFill>
          <a:srgbClr val="92D050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Заслухано звіти директора КНП «Центр ПМСД «Медичний простір» Городоцької сільської ради, поліцейських офіцерів громади</a:t>
          </a:r>
          <a:endParaRPr lang="ru-RU" sz="1800" dirty="0">
            <a:solidFill>
              <a:schemeClr val="tx1"/>
            </a:solidFill>
          </a:endParaRPr>
        </a:p>
      </dgm:t>
    </dgm:pt>
    <dgm:pt modelId="{4853271B-3A87-4491-8984-C1DDA610BEF2}" type="parTrans" cxnId="{43C2B11B-3092-4402-9760-08D1D86083C8}">
      <dgm:prSet/>
      <dgm:spPr/>
      <dgm:t>
        <a:bodyPr/>
        <a:lstStyle/>
        <a:p>
          <a:endParaRPr lang="ru-RU"/>
        </a:p>
      </dgm:t>
    </dgm:pt>
    <dgm:pt modelId="{A6965010-8535-4EF7-9EBE-F5F8C7AF52B2}" type="sibTrans" cxnId="{43C2B11B-3092-4402-9760-08D1D86083C8}">
      <dgm:prSet/>
      <dgm:spPr/>
      <dgm:t>
        <a:bodyPr/>
        <a:lstStyle/>
        <a:p>
          <a:endParaRPr lang="ru-RU"/>
        </a:p>
      </dgm:t>
    </dgm:pt>
    <dgm:pt modelId="{30B59569-B745-4CBD-B110-4412AC9C8E8A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понад 599 заяв про надання одноразової грошової допомоги жителям громади та виділено– 3,5 </a:t>
          </a:r>
          <a:r>
            <a:rPr lang="uk-UA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млн.грн</a:t>
          </a:r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CA3242-DE41-4C6D-BEE5-A7FF705F0DC7}" type="parTrans" cxnId="{4505313E-BE55-4F59-BB42-03FB861D4210}">
      <dgm:prSet/>
      <dgm:spPr/>
      <dgm:t>
        <a:bodyPr/>
        <a:lstStyle/>
        <a:p>
          <a:endParaRPr lang="ru-RU"/>
        </a:p>
      </dgm:t>
    </dgm:pt>
    <dgm:pt modelId="{3FCE3BDC-D995-40B9-B0E4-F83693603BC4}" type="sibTrans" cxnId="{4505313E-BE55-4F59-BB42-03FB861D4210}">
      <dgm:prSet/>
      <dgm:spPr/>
      <dgm:t>
        <a:bodyPr/>
        <a:lstStyle/>
        <a:p>
          <a:endParaRPr lang="ru-RU"/>
        </a:p>
      </dgm:t>
    </dgm:pt>
    <dgm:pt modelId="{6349C1AA-B296-4B6B-8605-5055C68100B4}">
      <dgm:prSet custT="1"/>
      <dgm:spPr>
        <a:solidFill>
          <a:srgbClr val="00B0F0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44 заяви від військовослужбовців, які мобілізовані на військову службу та виділено – 220 </a:t>
          </a:r>
          <a:r>
            <a:rPr lang="uk-UA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тис.грн</a:t>
          </a:r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87FA0C-BBBD-4957-8C0A-9E38B840F2D4}" type="parTrans" cxnId="{5344604E-A758-414B-A1A0-C7D3CD680562}">
      <dgm:prSet/>
      <dgm:spPr/>
      <dgm:t>
        <a:bodyPr/>
        <a:lstStyle/>
        <a:p>
          <a:endParaRPr lang="ru-RU"/>
        </a:p>
      </dgm:t>
    </dgm:pt>
    <dgm:pt modelId="{CCC93C60-1964-4B17-9F53-9BD68986E627}" type="sibTrans" cxnId="{5344604E-A758-414B-A1A0-C7D3CD680562}">
      <dgm:prSet/>
      <dgm:spPr/>
      <dgm:t>
        <a:bodyPr/>
        <a:lstStyle/>
        <a:p>
          <a:endParaRPr lang="ru-RU"/>
        </a:p>
      </dgm:t>
    </dgm:pt>
    <dgm:pt modelId="{142352EC-656D-4E19-81ED-44C3621E149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 Дня Захисника та Захисниць України 511 осіб отримали по </a:t>
          </a:r>
        </a:p>
        <a:p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 тис. грн., на загальну суму – 1 022 000 </a:t>
          </a:r>
          <a:r>
            <a:rPr lang="uk-UA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тис.грн</a:t>
          </a:r>
          <a:r>
            <a:rPr lang="uk-U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23BC83-2136-4B5A-8E12-778478095438}" type="parTrans" cxnId="{435DF89C-912D-4CB5-9BD5-8E6007987617}">
      <dgm:prSet/>
      <dgm:spPr/>
      <dgm:t>
        <a:bodyPr/>
        <a:lstStyle/>
        <a:p>
          <a:endParaRPr lang="ru-RU"/>
        </a:p>
      </dgm:t>
    </dgm:pt>
    <dgm:pt modelId="{46378434-3613-44B3-9480-A41B090B6F69}" type="sibTrans" cxnId="{435DF89C-912D-4CB5-9BD5-8E6007987617}">
      <dgm:prSet/>
      <dgm:spPr/>
      <dgm:t>
        <a:bodyPr/>
        <a:lstStyle/>
        <a:p>
          <a:endParaRPr lang="ru-RU"/>
        </a:p>
      </dgm:t>
    </dgm:pt>
    <dgm:pt modelId="{2C7D6559-98EA-4BD6-BD6A-FAC3875AABD4}" type="pres">
      <dgm:prSet presAssocID="{CA17BCF3-96D5-4662-A876-B637F3103211}" presName="Name0" presStyleCnt="0">
        <dgm:presLayoutVars>
          <dgm:dir/>
          <dgm:animLvl val="lvl"/>
          <dgm:resizeHandles val="exact"/>
        </dgm:presLayoutVars>
      </dgm:prSet>
      <dgm:spPr/>
    </dgm:pt>
    <dgm:pt modelId="{DD8E431E-E026-460B-A37C-5A474DA9B8E9}" type="pres">
      <dgm:prSet presAssocID="{142352EC-656D-4E19-81ED-44C3621E149F}" presName="boxAndChildren" presStyleCnt="0"/>
      <dgm:spPr/>
    </dgm:pt>
    <dgm:pt modelId="{778DAC62-7F91-4D08-9F21-63962FA0F993}" type="pres">
      <dgm:prSet presAssocID="{142352EC-656D-4E19-81ED-44C3621E149F}" presName="parentTextBox" presStyleLbl="node1" presStyleIdx="0" presStyleCnt="6"/>
      <dgm:spPr/>
    </dgm:pt>
    <dgm:pt modelId="{804A4017-23CD-468A-85A8-21D05C132182}" type="pres">
      <dgm:prSet presAssocID="{CCC93C60-1964-4B17-9F53-9BD68986E627}" presName="sp" presStyleCnt="0"/>
      <dgm:spPr/>
    </dgm:pt>
    <dgm:pt modelId="{DAB99163-279D-4965-A62A-0A032AA62EFD}" type="pres">
      <dgm:prSet presAssocID="{6349C1AA-B296-4B6B-8605-5055C68100B4}" presName="arrowAndChildren" presStyleCnt="0"/>
      <dgm:spPr/>
    </dgm:pt>
    <dgm:pt modelId="{4E91758B-C1A1-4B08-A854-3293A0658807}" type="pres">
      <dgm:prSet presAssocID="{6349C1AA-B296-4B6B-8605-5055C68100B4}" presName="parentTextArrow" presStyleLbl="node1" presStyleIdx="1" presStyleCnt="6"/>
      <dgm:spPr/>
    </dgm:pt>
    <dgm:pt modelId="{0081778F-B60F-4F71-A5CD-AEC85F706C0F}" type="pres">
      <dgm:prSet presAssocID="{3FCE3BDC-D995-40B9-B0E4-F83693603BC4}" presName="sp" presStyleCnt="0"/>
      <dgm:spPr/>
    </dgm:pt>
    <dgm:pt modelId="{D9476ED6-5313-41DB-9D38-7F3762DAE1B7}" type="pres">
      <dgm:prSet presAssocID="{30B59569-B745-4CBD-B110-4412AC9C8E8A}" presName="arrowAndChildren" presStyleCnt="0"/>
      <dgm:spPr/>
    </dgm:pt>
    <dgm:pt modelId="{1097324A-0F02-491A-A495-3FF1705495C0}" type="pres">
      <dgm:prSet presAssocID="{30B59569-B745-4CBD-B110-4412AC9C8E8A}" presName="parentTextArrow" presStyleLbl="node1" presStyleIdx="2" presStyleCnt="6"/>
      <dgm:spPr/>
    </dgm:pt>
    <dgm:pt modelId="{8D325C07-7AC9-4715-A748-C451C92A97DD}" type="pres">
      <dgm:prSet presAssocID="{A6965010-8535-4EF7-9EBE-F5F8C7AF52B2}" presName="sp" presStyleCnt="0"/>
      <dgm:spPr/>
    </dgm:pt>
    <dgm:pt modelId="{1CDFF31B-5CF6-4F11-A4BE-485A47A5ED79}" type="pres">
      <dgm:prSet presAssocID="{EE0A4D7D-1D18-4AD7-A9B9-7AD54FEA8AF8}" presName="arrowAndChildren" presStyleCnt="0"/>
      <dgm:spPr/>
    </dgm:pt>
    <dgm:pt modelId="{B442A83F-CA44-4BA2-861D-F80EC0A0760B}" type="pres">
      <dgm:prSet presAssocID="{EE0A4D7D-1D18-4AD7-A9B9-7AD54FEA8AF8}" presName="parentTextArrow" presStyleLbl="node1" presStyleIdx="3" presStyleCnt="6"/>
      <dgm:spPr/>
    </dgm:pt>
    <dgm:pt modelId="{0A6DBE1E-1BCC-41F4-9F40-90647926829B}" type="pres">
      <dgm:prSet presAssocID="{D45E6799-0A0E-4F2F-91BE-5C2D58AC5353}" presName="sp" presStyleCnt="0"/>
      <dgm:spPr/>
    </dgm:pt>
    <dgm:pt modelId="{4DED02A7-1E64-4712-BF9A-3B309D190BCE}" type="pres">
      <dgm:prSet presAssocID="{78DE66A5-CDAD-487C-AA90-D92C3C90560C}" presName="arrowAndChildren" presStyleCnt="0"/>
      <dgm:spPr/>
    </dgm:pt>
    <dgm:pt modelId="{5FFEBDA0-E1EC-4524-87A3-85383169A92C}" type="pres">
      <dgm:prSet presAssocID="{78DE66A5-CDAD-487C-AA90-D92C3C90560C}" presName="parentTextArrow" presStyleLbl="node1" presStyleIdx="4" presStyleCnt="6"/>
      <dgm:spPr/>
    </dgm:pt>
    <dgm:pt modelId="{FDFFDF28-5AB3-490F-81C1-7A211D574602}" type="pres">
      <dgm:prSet presAssocID="{6FE99CE5-A9D6-40AF-9F35-E13AC96EF03E}" presName="sp" presStyleCnt="0"/>
      <dgm:spPr/>
    </dgm:pt>
    <dgm:pt modelId="{A9101FBA-7042-41FB-903C-CE54D25D285B}" type="pres">
      <dgm:prSet presAssocID="{021FCC8E-2BE3-4F99-AB06-4C9E543C7C04}" presName="arrowAndChildren" presStyleCnt="0"/>
      <dgm:spPr/>
    </dgm:pt>
    <dgm:pt modelId="{BBFA8DB1-441C-4C8E-AC9C-59E59BDC6DBB}" type="pres">
      <dgm:prSet presAssocID="{021FCC8E-2BE3-4F99-AB06-4C9E543C7C04}" presName="parentTextArrow" presStyleLbl="node1" presStyleIdx="5" presStyleCnt="6" custLinFactNeighborX="-302" custLinFactNeighborY="-221"/>
      <dgm:spPr/>
    </dgm:pt>
  </dgm:ptLst>
  <dgm:cxnLst>
    <dgm:cxn modelId="{0F052F0C-B8CC-4B6C-90E2-DE78E55AC702}" type="presOf" srcId="{78DE66A5-CDAD-487C-AA90-D92C3C90560C}" destId="{5FFEBDA0-E1EC-4524-87A3-85383169A92C}" srcOrd="0" destOrd="0" presId="urn:microsoft.com/office/officeart/2005/8/layout/process4"/>
    <dgm:cxn modelId="{8F929E12-632A-425E-BB63-9A9A91531CA4}" type="presOf" srcId="{6349C1AA-B296-4B6B-8605-5055C68100B4}" destId="{4E91758B-C1A1-4B08-A854-3293A0658807}" srcOrd="0" destOrd="0" presId="urn:microsoft.com/office/officeart/2005/8/layout/process4"/>
    <dgm:cxn modelId="{43C2B11B-3092-4402-9760-08D1D86083C8}" srcId="{CA17BCF3-96D5-4662-A876-B637F3103211}" destId="{EE0A4D7D-1D18-4AD7-A9B9-7AD54FEA8AF8}" srcOrd="2" destOrd="0" parTransId="{4853271B-3A87-4491-8984-C1DDA610BEF2}" sibTransId="{A6965010-8535-4EF7-9EBE-F5F8C7AF52B2}"/>
    <dgm:cxn modelId="{140B1239-5F4A-4A8F-8476-EBE3C63DA351}" type="presOf" srcId="{021FCC8E-2BE3-4F99-AB06-4C9E543C7C04}" destId="{BBFA8DB1-441C-4C8E-AC9C-59E59BDC6DBB}" srcOrd="0" destOrd="0" presId="urn:microsoft.com/office/officeart/2005/8/layout/process4"/>
    <dgm:cxn modelId="{4505313E-BE55-4F59-BB42-03FB861D4210}" srcId="{CA17BCF3-96D5-4662-A876-B637F3103211}" destId="{30B59569-B745-4CBD-B110-4412AC9C8E8A}" srcOrd="3" destOrd="0" parTransId="{4DCA3242-DE41-4C6D-BEE5-A7FF705F0DC7}" sibTransId="{3FCE3BDC-D995-40B9-B0E4-F83693603BC4}"/>
    <dgm:cxn modelId="{5344604E-A758-414B-A1A0-C7D3CD680562}" srcId="{CA17BCF3-96D5-4662-A876-B637F3103211}" destId="{6349C1AA-B296-4B6B-8605-5055C68100B4}" srcOrd="4" destOrd="0" parTransId="{8987FA0C-BBBD-4957-8C0A-9E38B840F2D4}" sibTransId="{CCC93C60-1964-4B17-9F53-9BD68986E627}"/>
    <dgm:cxn modelId="{6F5C4B84-21DB-428A-9710-2E86D0A76515}" type="presOf" srcId="{30B59569-B745-4CBD-B110-4412AC9C8E8A}" destId="{1097324A-0F02-491A-A495-3FF1705495C0}" srcOrd="0" destOrd="0" presId="urn:microsoft.com/office/officeart/2005/8/layout/process4"/>
    <dgm:cxn modelId="{1D639298-D2D5-48FC-AB7E-B47F1E5980DB}" type="presOf" srcId="{EE0A4D7D-1D18-4AD7-A9B9-7AD54FEA8AF8}" destId="{B442A83F-CA44-4BA2-861D-F80EC0A0760B}" srcOrd="0" destOrd="0" presId="urn:microsoft.com/office/officeart/2005/8/layout/process4"/>
    <dgm:cxn modelId="{F534EF9A-EF4A-42B4-ABE9-0A53EC3CFDE4}" srcId="{CA17BCF3-96D5-4662-A876-B637F3103211}" destId="{021FCC8E-2BE3-4F99-AB06-4C9E543C7C04}" srcOrd="0" destOrd="0" parTransId="{71E9FACF-8765-4923-A2FE-3DEFD18AF3E0}" sibTransId="{6FE99CE5-A9D6-40AF-9F35-E13AC96EF03E}"/>
    <dgm:cxn modelId="{435DF89C-912D-4CB5-9BD5-8E6007987617}" srcId="{CA17BCF3-96D5-4662-A876-B637F3103211}" destId="{142352EC-656D-4E19-81ED-44C3621E149F}" srcOrd="5" destOrd="0" parTransId="{7823BC83-2136-4B5A-8E12-778478095438}" sibTransId="{46378434-3613-44B3-9480-A41B090B6F69}"/>
    <dgm:cxn modelId="{96E511A9-769B-4219-8531-D326D3EFCF7F}" type="presOf" srcId="{CA17BCF3-96D5-4662-A876-B637F3103211}" destId="{2C7D6559-98EA-4BD6-BD6A-FAC3875AABD4}" srcOrd="0" destOrd="0" presId="urn:microsoft.com/office/officeart/2005/8/layout/process4"/>
    <dgm:cxn modelId="{460BDECA-0C15-4706-B040-6DCB7341B3D5}" type="presOf" srcId="{142352EC-656D-4E19-81ED-44C3621E149F}" destId="{778DAC62-7F91-4D08-9F21-63962FA0F993}" srcOrd="0" destOrd="0" presId="urn:microsoft.com/office/officeart/2005/8/layout/process4"/>
    <dgm:cxn modelId="{C9B2DDEC-2E68-4CAB-B465-B5D020C20BB7}" srcId="{CA17BCF3-96D5-4662-A876-B637F3103211}" destId="{78DE66A5-CDAD-487C-AA90-D92C3C90560C}" srcOrd="1" destOrd="0" parTransId="{66A27C4D-0C30-4DBF-A2E7-0426FB3A567F}" sibTransId="{D45E6799-0A0E-4F2F-91BE-5C2D58AC5353}"/>
    <dgm:cxn modelId="{E6247664-5803-4A9C-A969-CFA0EFD86E71}" type="presParOf" srcId="{2C7D6559-98EA-4BD6-BD6A-FAC3875AABD4}" destId="{DD8E431E-E026-460B-A37C-5A474DA9B8E9}" srcOrd="0" destOrd="0" presId="urn:microsoft.com/office/officeart/2005/8/layout/process4"/>
    <dgm:cxn modelId="{6762F239-C936-49CA-BB41-CB827AA427D2}" type="presParOf" srcId="{DD8E431E-E026-460B-A37C-5A474DA9B8E9}" destId="{778DAC62-7F91-4D08-9F21-63962FA0F993}" srcOrd="0" destOrd="0" presId="urn:microsoft.com/office/officeart/2005/8/layout/process4"/>
    <dgm:cxn modelId="{6C951975-EFBA-4D6F-A34C-A50848A914C1}" type="presParOf" srcId="{2C7D6559-98EA-4BD6-BD6A-FAC3875AABD4}" destId="{804A4017-23CD-468A-85A8-21D05C132182}" srcOrd="1" destOrd="0" presId="urn:microsoft.com/office/officeart/2005/8/layout/process4"/>
    <dgm:cxn modelId="{F90F0F55-558C-4FEE-9B8F-DA8692E9C49D}" type="presParOf" srcId="{2C7D6559-98EA-4BD6-BD6A-FAC3875AABD4}" destId="{DAB99163-279D-4965-A62A-0A032AA62EFD}" srcOrd="2" destOrd="0" presId="urn:microsoft.com/office/officeart/2005/8/layout/process4"/>
    <dgm:cxn modelId="{68E2B8F1-B888-4B59-9F26-D967BBE3E6EC}" type="presParOf" srcId="{DAB99163-279D-4965-A62A-0A032AA62EFD}" destId="{4E91758B-C1A1-4B08-A854-3293A0658807}" srcOrd="0" destOrd="0" presId="urn:microsoft.com/office/officeart/2005/8/layout/process4"/>
    <dgm:cxn modelId="{0F4A0989-A7D9-4BD0-B6B6-547987AB3C6C}" type="presParOf" srcId="{2C7D6559-98EA-4BD6-BD6A-FAC3875AABD4}" destId="{0081778F-B60F-4F71-A5CD-AEC85F706C0F}" srcOrd="3" destOrd="0" presId="urn:microsoft.com/office/officeart/2005/8/layout/process4"/>
    <dgm:cxn modelId="{372E38EB-7E4B-43C4-9218-537C4250DDE0}" type="presParOf" srcId="{2C7D6559-98EA-4BD6-BD6A-FAC3875AABD4}" destId="{D9476ED6-5313-41DB-9D38-7F3762DAE1B7}" srcOrd="4" destOrd="0" presId="urn:microsoft.com/office/officeart/2005/8/layout/process4"/>
    <dgm:cxn modelId="{292506DB-CE0B-4716-AAFC-C8E6A5549C4F}" type="presParOf" srcId="{D9476ED6-5313-41DB-9D38-7F3762DAE1B7}" destId="{1097324A-0F02-491A-A495-3FF1705495C0}" srcOrd="0" destOrd="0" presId="urn:microsoft.com/office/officeart/2005/8/layout/process4"/>
    <dgm:cxn modelId="{B824CC30-BC2F-4DAF-AA65-6582CADAD34E}" type="presParOf" srcId="{2C7D6559-98EA-4BD6-BD6A-FAC3875AABD4}" destId="{8D325C07-7AC9-4715-A748-C451C92A97DD}" srcOrd="5" destOrd="0" presId="urn:microsoft.com/office/officeart/2005/8/layout/process4"/>
    <dgm:cxn modelId="{9C9E1FE7-BF5B-460F-87AE-E799D2377AFF}" type="presParOf" srcId="{2C7D6559-98EA-4BD6-BD6A-FAC3875AABD4}" destId="{1CDFF31B-5CF6-4F11-A4BE-485A47A5ED79}" srcOrd="6" destOrd="0" presId="urn:microsoft.com/office/officeart/2005/8/layout/process4"/>
    <dgm:cxn modelId="{B3DA097F-BDCB-4576-979C-3CD62C31F298}" type="presParOf" srcId="{1CDFF31B-5CF6-4F11-A4BE-485A47A5ED79}" destId="{B442A83F-CA44-4BA2-861D-F80EC0A0760B}" srcOrd="0" destOrd="0" presId="urn:microsoft.com/office/officeart/2005/8/layout/process4"/>
    <dgm:cxn modelId="{ADE4F177-1399-40B3-BDC9-27B398AE7A02}" type="presParOf" srcId="{2C7D6559-98EA-4BD6-BD6A-FAC3875AABD4}" destId="{0A6DBE1E-1BCC-41F4-9F40-90647926829B}" srcOrd="7" destOrd="0" presId="urn:microsoft.com/office/officeart/2005/8/layout/process4"/>
    <dgm:cxn modelId="{879546BB-F10D-4C34-AE42-830E27A07253}" type="presParOf" srcId="{2C7D6559-98EA-4BD6-BD6A-FAC3875AABD4}" destId="{4DED02A7-1E64-4712-BF9A-3B309D190BCE}" srcOrd="8" destOrd="0" presId="urn:microsoft.com/office/officeart/2005/8/layout/process4"/>
    <dgm:cxn modelId="{8C7C06E5-AD52-47D5-974A-2FE8708FDF19}" type="presParOf" srcId="{4DED02A7-1E64-4712-BF9A-3B309D190BCE}" destId="{5FFEBDA0-E1EC-4524-87A3-85383169A92C}" srcOrd="0" destOrd="0" presId="urn:microsoft.com/office/officeart/2005/8/layout/process4"/>
    <dgm:cxn modelId="{98EF3CE7-4F2A-40FD-A689-6B8DC26082BC}" type="presParOf" srcId="{2C7D6559-98EA-4BD6-BD6A-FAC3875AABD4}" destId="{FDFFDF28-5AB3-490F-81C1-7A211D574602}" srcOrd="9" destOrd="0" presId="urn:microsoft.com/office/officeart/2005/8/layout/process4"/>
    <dgm:cxn modelId="{D11B569B-1EB8-44E2-BA90-C8A2FA99F38F}" type="presParOf" srcId="{2C7D6559-98EA-4BD6-BD6A-FAC3875AABD4}" destId="{A9101FBA-7042-41FB-903C-CE54D25D285B}" srcOrd="10" destOrd="0" presId="urn:microsoft.com/office/officeart/2005/8/layout/process4"/>
    <dgm:cxn modelId="{3044C035-85EE-497D-B623-271DC00989E6}" type="presParOf" srcId="{A9101FBA-7042-41FB-903C-CE54D25D285B}" destId="{BBFA8DB1-441C-4C8E-AC9C-59E59BDC6DB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EBDA86-B076-4B22-9159-488923C867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425835-3A89-453C-997F-2DDEA189CD01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just" rtl="0"/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с. Бронники, по вулицях: Нова та Покровська</a:t>
          </a:r>
        </a:p>
        <a:p>
          <a:pPr algn="l" rtl="0"/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с. Рогачів вулиця Калинова</a:t>
          </a:r>
          <a:endParaRPr lang="ru-RU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13BBC5-A533-44F4-85F6-52F4122D0AB5}" type="parTrans" cxnId="{F6C98A49-1D2E-4BC3-842E-EA30B518F011}">
      <dgm:prSet/>
      <dgm:spPr/>
      <dgm:t>
        <a:bodyPr/>
        <a:lstStyle/>
        <a:p>
          <a:endParaRPr lang="ru-RU"/>
        </a:p>
      </dgm:t>
    </dgm:pt>
    <dgm:pt modelId="{504C9EB6-8F14-4128-B148-E2296FDB2FA5}" type="sibTrans" cxnId="{F6C98A49-1D2E-4BC3-842E-EA30B518F011}">
      <dgm:prSet/>
      <dgm:spPr/>
      <dgm:t>
        <a:bodyPr/>
        <a:lstStyle/>
        <a:p>
          <a:endParaRPr lang="ru-RU"/>
        </a:p>
      </dgm:t>
    </dgm:pt>
    <dgm:pt modelId="{2322762E-862B-434A-9828-5AAC4F665207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just" rtl="0"/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с. </a:t>
          </a:r>
          <a:r>
            <a:rPr lang="uk-UA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по вулицях: Ринкова, Озерна, Івана Франка, Грушевського, Провулок сьомий</a:t>
          </a:r>
          <a:endParaRPr lang="ru-RU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D430E3-2093-4D7E-B710-21C6A8CB9A2E}" type="parTrans" cxnId="{87A3E7ED-A75B-4B27-846E-3CBE67B325EA}">
      <dgm:prSet/>
      <dgm:spPr/>
      <dgm:t>
        <a:bodyPr/>
        <a:lstStyle/>
        <a:p>
          <a:endParaRPr lang="ru-RU"/>
        </a:p>
      </dgm:t>
    </dgm:pt>
    <dgm:pt modelId="{2157085F-D0B4-49CF-AE2D-CC78C610F719}" type="sibTrans" cxnId="{87A3E7ED-A75B-4B27-846E-3CBE67B325EA}">
      <dgm:prSet/>
      <dgm:spPr/>
      <dgm:t>
        <a:bodyPr/>
        <a:lstStyle/>
        <a:p>
          <a:endParaRPr lang="ru-RU"/>
        </a:p>
      </dgm:t>
    </dgm:pt>
    <dgm:pt modelId="{F2F82083-0CC4-45DB-BFE2-0812E7326EB8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just" rtl="0"/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с. Городок вулиці: Сонячна, Лесі Українки, </a:t>
          </a:r>
          <a:r>
            <a:rPr lang="uk-UA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Пересопницька</a:t>
          </a:r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Рівненська, Коротка</a:t>
          </a:r>
          <a:endParaRPr lang="ru-RU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FC6804-F9CD-4425-B134-41FB481E5132}" type="parTrans" cxnId="{5770DA25-06A2-46CB-AABE-19711DAC12BD}">
      <dgm:prSet/>
      <dgm:spPr/>
      <dgm:t>
        <a:bodyPr/>
        <a:lstStyle/>
        <a:p>
          <a:endParaRPr lang="ru-RU"/>
        </a:p>
      </dgm:t>
    </dgm:pt>
    <dgm:pt modelId="{FA218622-5AFA-4DE5-BB9D-65CCD9810070}" type="sibTrans" cxnId="{5770DA25-06A2-46CB-AABE-19711DAC12BD}">
      <dgm:prSet/>
      <dgm:spPr/>
      <dgm:t>
        <a:bodyPr/>
        <a:lstStyle/>
        <a:p>
          <a:endParaRPr lang="ru-RU"/>
        </a:p>
      </dgm:t>
    </dgm:pt>
    <dgm:pt modelId="{2744AE0C-0C7D-4BE3-B28A-D79CCB0F4FA2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just" rtl="0"/>
          <a:r>
            <a:rPr lang="uk-UA" sz="2000" b="1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</a:t>
          </a:r>
          <a:r>
            <a:rPr lang="uk-UA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Ставки </a:t>
          </a:r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 вулицях: Свято-Михайлівська, </a:t>
          </a:r>
          <a:r>
            <a:rPr lang="uk-UA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Обарівська</a:t>
          </a:r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Шевченка</a:t>
          </a:r>
          <a:endParaRPr lang="ru-RU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FF33CE-58D0-4935-B0EC-F98BE913DB0C}" type="parTrans" cxnId="{61A8FF73-913A-42F4-817A-771402B3AEDD}">
      <dgm:prSet/>
      <dgm:spPr/>
      <dgm:t>
        <a:bodyPr/>
        <a:lstStyle/>
        <a:p>
          <a:endParaRPr lang="ru-RU"/>
        </a:p>
      </dgm:t>
    </dgm:pt>
    <dgm:pt modelId="{56F9A940-3DCD-4BD6-8744-16ACA435EEF7}" type="sibTrans" cxnId="{61A8FF73-913A-42F4-817A-771402B3AEDD}">
      <dgm:prSet/>
      <dgm:spPr/>
      <dgm:t>
        <a:bodyPr/>
        <a:lstStyle/>
        <a:p>
          <a:endParaRPr lang="ru-RU"/>
        </a:p>
      </dgm:t>
    </dgm:pt>
    <dgm:pt modelId="{53AD8BA3-17FB-465C-A995-F59716AA6024}" type="pres">
      <dgm:prSet presAssocID="{ECEBDA86-B076-4B22-9159-488923C86790}" presName="linear" presStyleCnt="0">
        <dgm:presLayoutVars>
          <dgm:animLvl val="lvl"/>
          <dgm:resizeHandles val="exact"/>
        </dgm:presLayoutVars>
      </dgm:prSet>
      <dgm:spPr/>
    </dgm:pt>
    <dgm:pt modelId="{DFAB2941-FFB2-450D-95E7-20502F8F5DC4}" type="pres">
      <dgm:prSet presAssocID="{51425835-3A89-453C-997F-2DDEA189CD01}" presName="parentText" presStyleLbl="node1" presStyleIdx="0" presStyleCnt="4" custScaleY="71286" custLinFactNeighborX="-147" custLinFactNeighborY="-19571">
        <dgm:presLayoutVars>
          <dgm:chMax val="0"/>
          <dgm:bulletEnabled val="1"/>
        </dgm:presLayoutVars>
      </dgm:prSet>
      <dgm:spPr/>
    </dgm:pt>
    <dgm:pt modelId="{9074E70F-7E9B-459F-9EA1-600B99166A4F}" type="pres">
      <dgm:prSet presAssocID="{504C9EB6-8F14-4128-B148-E2296FDB2FA5}" presName="spacer" presStyleCnt="0"/>
      <dgm:spPr/>
    </dgm:pt>
    <dgm:pt modelId="{9CAE8A89-BEA8-4477-91C5-2361BAD74195}" type="pres">
      <dgm:prSet presAssocID="{2322762E-862B-434A-9828-5AAC4F665207}" presName="parentText" presStyleLbl="node1" presStyleIdx="1" presStyleCnt="4" custScaleY="65949" custLinFactY="57290" custLinFactNeighborX="-147" custLinFactNeighborY="100000">
        <dgm:presLayoutVars>
          <dgm:chMax val="0"/>
          <dgm:bulletEnabled val="1"/>
        </dgm:presLayoutVars>
      </dgm:prSet>
      <dgm:spPr/>
    </dgm:pt>
    <dgm:pt modelId="{C8C2A3AF-1498-4BD6-BE00-25D107C9DA35}" type="pres">
      <dgm:prSet presAssocID="{2157085F-D0B4-49CF-AE2D-CC78C610F719}" presName="spacer" presStyleCnt="0"/>
      <dgm:spPr/>
    </dgm:pt>
    <dgm:pt modelId="{981CBBE9-DCD9-4F3E-AF32-2199DA441A99}" type="pres">
      <dgm:prSet presAssocID="{2744AE0C-0C7D-4BE3-B28A-D79CCB0F4FA2}" presName="parentText" presStyleLbl="node1" presStyleIdx="2" presStyleCnt="4" custScaleY="68675" custLinFactY="58661" custLinFactNeighborX="98" custLinFactNeighborY="100000">
        <dgm:presLayoutVars>
          <dgm:chMax val="0"/>
          <dgm:bulletEnabled val="1"/>
        </dgm:presLayoutVars>
      </dgm:prSet>
      <dgm:spPr/>
    </dgm:pt>
    <dgm:pt modelId="{3BD09FC3-8DB0-4DAF-BA05-BCB6C03D1B45}" type="pres">
      <dgm:prSet presAssocID="{56F9A940-3DCD-4BD6-8744-16ACA435EEF7}" presName="spacer" presStyleCnt="0"/>
      <dgm:spPr/>
    </dgm:pt>
    <dgm:pt modelId="{4DA9A4FF-D1AF-4888-9D97-E2AFDFB0D218}" type="pres">
      <dgm:prSet presAssocID="{F2F82083-0CC4-45DB-BFE2-0812E7326EB8}" presName="parentText" presStyleLbl="node1" presStyleIdx="3" presStyleCnt="4" custScaleY="60940" custLinFactY="-138466" custLinFactNeighborX="-147" custLinFactNeighborY="-200000">
        <dgm:presLayoutVars>
          <dgm:chMax val="0"/>
          <dgm:bulletEnabled val="1"/>
        </dgm:presLayoutVars>
      </dgm:prSet>
      <dgm:spPr/>
    </dgm:pt>
  </dgm:ptLst>
  <dgm:cxnLst>
    <dgm:cxn modelId="{5770DA25-06A2-46CB-AABE-19711DAC12BD}" srcId="{ECEBDA86-B076-4B22-9159-488923C86790}" destId="{F2F82083-0CC4-45DB-BFE2-0812E7326EB8}" srcOrd="3" destOrd="0" parTransId="{42FC6804-F9CD-4425-B134-41FB481E5132}" sibTransId="{FA218622-5AFA-4DE5-BB9D-65CCD9810070}"/>
    <dgm:cxn modelId="{0772CA27-8200-4321-89CE-9F67E0B3B008}" type="presOf" srcId="{2744AE0C-0C7D-4BE3-B28A-D79CCB0F4FA2}" destId="{981CBBE9-DCD9-4F3E-AF32-2199DA441A99}" srcOrd="0" destOrd="0" presId="urn:microsoft.com/office/officeart/2005/8/layout/vList2"/>
    <dgm:cxn modelId="{F6C98A49-1D2E-4BC3-842E-EA30B518F011}" srcId="{ECEBDA86-B076-4B22-9159-488923C86790}" destId="{51425835-3A89-453C-997F-2DDEA189CD01}" srcOrd="0" destOrd="0" parTransId="{7E13BBC5-A533-44F4-85F6-52F4122D0AB5}" sibTransId="{504C9EB6-8F14-4128-B148-E2296FDB2FA5}"/>
    <dgm:cxn modelId="{4848776F-CC73-4C76-9A70-91ED46C47100}" type="presOf" srcId="{F2F82083-0CC4-45DB-BFE2-0812E7326EB8}" destId="{4DA9A4FF-D1AF-4888-9D97-E2AFDFB0D218}" srcOrd="0" destOrd="0" presId="urn:microsoft.com/office/officeart/2005/8/layout/vList2"/>
    <dgm:cxn modelId="{61A8FF73-913A-42F4-817A-771402B3AEDD}" srcId="{ECEBDA86-B076-4B22-9159-488923C86790}" destId="{2744AE0C-0C7D-4BE3-B28A-D79CCB0F4FA2}" srcOrd="2" destOrd="0" parTransId="{C8FF33CE-58D0-4935-B0EC-F98BE913DB0C}" sibTransId="{56F9A940-3DCD-4BD6-8744-16ACA435EEF7}"/>
    <dgm:cxn modelId="{F02A89B0-47FC-46FE-A80F-868AEE38D791}" type="presOf" srcId="{ECEBDA86-B076-4B22-9159-488923C86790}" destId="{53AD8BA3-17FB-465C-A995-F59716AA6024}" srcOrd="0" destOrd="0" presId="urn:microsoft.com/office/officeart/2005/8/layout/vList2"/>
    <dgm:cxn modelId="{6D55D8B5-E5D0-415D-A0A3-B0F16BF5CEEB}" type="presOf" srcId="{2322762E-862B-434A-9828-5AAC4F665207}" destId="{9CAE8A89-BEA8-4477-91C5-2361BAD74195}" srcOrd="0" destOrd="0" presId="urn:microsoft.com/office/officeart/2005/8/layout/vList2"/>
    <dgm:cxn modelId="{64246EB8-C610-4D04-8988-D11D23A9C36E}" type="presOf" srcId="{51425835-3A89-453C-997F-2DDEA189CD01}" destId="{DFAB2941-FFB2-450D-95E7-20502F8F5DC4}" srcOrd="0" destOrd="0" presId="urn:microsoft.com/office/officeart/2005/8/layout/vList2"/>
    <dgm:cxn modelId="{87A3E7ED-A75B-4B27-846E-3CBE67B325EA}" srcId="{ECEBDA86-B076-4B22-9159-488923C86790}" destId="{2322762E-862B-434A-9828-5AAC4F665207}" srcOrd="1" destOrd="0" parTransId="{F2D430E3-2093-4D7E-B710-21C6A8CB9A2E}" sibTransId="{2157085F-D0B4-49CF-AE2D-CC78C610F719}"/>
    <dgm:cxn modelId="{D2188B6E-AF1D-40BF-AFE1-B34D9598925F}" type="presParOf" srcId="{53AD8BA3-17FB-465C-A995-F59716AA6024}" destId="{DFAB2941-FFB2-450D-95E7-20502F8F5DC4}" srcOrd="0" destOrd="0" presId="urn:microsoft.com/office/officeart/2005/8/layout/vList2"/>
    <dgm:cxn modelId="{CAD457D6-B91E-4D4F-921D-ECCB9E386443}" type="presParOf" srcId="{53AD8BA3-17FB-465C-A995-F59716AA6024}" destId="{9074E70F-7E9B-459F-9EA1-600B99166A4F}" srcOrd="1" destOrd="0" presId="urn:microsoft.com/office/officeart/2005/8/layout/vList2"/>
    <dgm:cxn modelId="{277E84B2-1A18-459A-9DE0-555BD9306544}" type="presParOf" srcId="{53AD8BA3-17FB-465C-A995-F59716AA6024}" destId="{9CAE8A89-BEA8-4477-91C5-2361BAD74195}" srcOrd="2" destOrd="0" presId="urn:microsoft.com/office/officeart/2005/8/layout/vList2"/>
    <dgm:cxn modelId="{5A4AC87F-7FCD-4F89-8CE1-F2601E66B638}" type="presParOf" srcId="{53AD8BA3-17FB-465C-A995-F59716AA6024}" destId="{C8C2A3AF-1498-4BD6-BE00-25D107C9DA35}" srcOrd="3" destOrd="0" presId="urn:microsoft.com/office/officeart/2005/8/layout/vList2"/>
    <dgm:cxn modelId="{6128FD0F-A2F2-48B1-8E6C-2CF39AB28F25}" type="presParOf" srcId="{53AD8BA3-17FB-465C-A995-F59716AA6024}" destId="{981CBBE9-DCD9-4F3E-AF32-2199DA441A99}" srcOrd="4" destOrd="0" presId="urn:microsoft.com/office/officeart/2005/8/layout/vList2"/>
    <dgm:cxn modelId="{6D23FBD0-634B-48F9-A30D-BD33ECFF86D7}" type="presParOf" srcId="{53AD8BA3-17FB-465C-A995-F59716AA6024}" destId="{3BD09FC3-8DB0-4DAF-BA05-BCB6C03D1B45}" srcOrd="5" destOrd="0" presId="urn:microsoft.com/office/officeart/2005/8/layout/vList2"/>
    <dgm:cxn modelId="{342B82FC-2033-482E-8482-E46112AA0449}" type="presParOf" srcId="{53AD8BA3-17FB-465C-A995-F59716AA6024}" destId="{4DA9A4FF-D1AF-4888-9D97-E2AFDFB0D2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E548A1-1213-43AD-A7DC-9ED03CE481EB}" type="doc">
      <dgm:prSet loTypeId="urn:microsoft.com/office/officeart/2005/8/layout/vList4" loCatId="list" qsTypeId="urn:microsoft.com/office/officeart/2005/8/quickstyle/simple1" qsCatId="simple" csTypeId="urn:microsoft.com/office/officeart/2005/8/colors/accent6_2" csCatId="accent6" phldr="1"/>
      <dgm:spPr/>
    </dgm:pt>
    <dgm:pt modelId="{712AB922-C269-4E04-B301-0BA89244F206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indent="0" algn="just">
            <a:tabLst>
              <a:tab pos="93663" algn="l"/>
              <a:tab pos="180975" algn="l"/>
            </a:tabLst>
          </a:pPr>
          <a:r>
            <a: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Проведено 46 профілактичних рейдів, в ході яких обстежено житлово-побутові умови проживання 102 сімей</a:t>
          </a:r>
          <a:endParaRPr 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507FB8-428E-444D-BC30-63096F472679}" type="parTrans" cxnId="{BC14C18E-09EC-4D7A-8C13-BBF3C8CC0483}">
      <dgm:prSet/>
      <dgm:spPr/>
      <dgm:t>
        <a:bodyPr/>
        <a:lstStyle/>
        <a:p>
          <a:endParaRPr lang="ru-RU"/>
        </a:p>
      </dgm:t>
    </dgm:pt>
    <dgm:pt modelId="{57F58073-6409-49EF-A6C2-7E21A51D6824}" type="sibTrans" cxnId="{BC14C18E-09EC-4D7A-8C13-BBF3C8CC0483}">
      <dgm:prSet/>
      <dgm:spPr/>
      <dgm:t>
        <a:bodyPr/>
        <a:lstStyle/>
        <a:p>
          <a:endParaRPr lang="ru-RU"/>
        </a:p>
      </dgm:t>
    </dgm:pt>
    <dgm:pt modelId="{3552D8FB-E10D-41D9-AA5A-F7D9B32CCEE8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indent="0" algn="just"/>
          <a:r>
            <a: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 нагоди відзначення Різдвяних та Новорічних свят 30 дітей-сиріт, дітей, позбавлених батьківського піклування, дітей, які перебувають в складних життєвих обставинах та дітей, які тимчасово переміщені на територію громади отримали подарунки у вигляді солодощів</a:t>
          </a:r>
          <a:endParaRPr 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A09014-ED47-4B43-8D35-D19E34F080D0}" type="parTrans" cxnId="{1CBF85F8-7E71-4470-8790-A7F1547EE3A8}">
      <dgm:prSet/>
      <dgm:spPr/>
      <dgm:t>
        <a:bodyPr/>
        <a:lstStyle/>
        <a:p>
          <a:endParaRPr lang="ru-RU"/>
        </a:p>
      </dgm:t>
    </dgm:pt>
    <dgm:pt modelId="{A7644E2E-0216-4029-A2F5-13FC11F6B838}" type="sibTrans" cxnId="{1CBF85F8-7E71-4470-8790-A7F1547EE3A8}">
      <dgm:prSet/>
      <dgm:spPr/>
      <dgm:t>
        <a:bodyPr/>
        <a:lstStyle/>
        <a:p>
          <a:endParaRPr lang="ru-RU"/>
        </a:p>
      </dgm:t>
    </dgm:pt>
    <dgm:pt modelId="{904E7A09-516A-4F6B-A55A-5A345335A30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indent="0" algn="just"/>
          <a:r>
            <a: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Проведено 12 засідань комісії з питань захисту прав дитини Городоцької сільської ради та прийнято 25 рішень органу опіки та піклування</a:t>
          </a:r>
        </a:p>
      </dgm:t>
    </dgm:pt>
    <dgm:pt modelId="{8C028EDE-7341-4732-83E8-C4FAF8DEB064}" type="parTrans" cxnId="{3DBDE8F3-7690-4C63-B133-84CF76652C41}">
      <dgm:prSet/>
      <dgm:spPr/>
      <dgm:t>
        <a:bodyPr/>
        <a:lstStyle/>
        <a:p>
          <a:endParaRPr lang="ru-RU"/>
        </a:p>
      </dgm:t>
    </dgm:pt>
    <dgm:pt modelId="{EC57A5BD-1873-4424-BAD1-8419FD85A8E0}" type="sibTrans" cxnId="{3DBDE8F3-7690-4C63-B133-84CF76652C41}">
      <dgm:prSet/>
      <dgm:spPr/>
      <dgm:t>
        <a:bodyPr/>
        <a:lstStyle/>
        <a:p>
          <a:endParaRPr lang="ru-RU"/>
        </a:p>
      </dgm:t>
    </dgm:pt>
    <dgm:pt modelId="{F8B1F103-88AB-4405-9684-DB952321DB4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indent="0" algn="just"/>
          <a:r>
            <a: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 Дня захисту дітей 64 дитини із числа дітей-сиріт, дітей, позбавлених батьківського піклування, дітей, які перебувають в складних життєвих обставинах та дітей, які тимчасово переміщені на територію громади отримали подарунки у вигляді продуктових пакетів</a:t>
          </a:r>
        </a:p>
      </dgm:t>
    </dgm:pt>
    <dgm:pt modelId="{0110F4F0-697D-403D-9596-CA0B225A1B38}" type="parTrans" cxnId="{A1C73CB3-B810-4ABF-832F-B3699B743621}">
      <dgm:prSet/>
      <dgm:spPr/>
      <dgm:t>
        <a:bodyPr/>
        <a:lstStyle/>
        <a:p>
          <a:endParaRPr lang="ru-RU"/>
        </a:p>
      </dgm:t>
    </dgm:pt>
    <dgm:pt modelId="{0967711B-35FD-459A-A2C7-49137E7117C9}" type="sibTrans" cxnId="{A1C73CB3-B810-4ABF-832F-B3699B743621}">
      <dgm:prSet/>
      <dgm:spPr/>
      <dgm:t>
        <a:bodyPr/>
        <a:lstStyle/>
        <a:p>
          <a:endParaRPr lang="ru-RU"/>
        </a:p>
      </dgm:t>
    </dgm:pt>
    <dgm:pt modelId="{EA307EA8-1F84-4203-B5B5-30CC6AEB62E8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indent="0"/>
          <a:r>
            <a: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Спеціалісти служби взяли участь у 36 судових засіданнях щодо захисту прав та інтересів дітей</a:t>
          </a:r>
        </a:p>
      </dgm:t>
    </dgm:pt>
    <dgm:pt modelId="{E5248CAF-406C-44CE-903C-78D67CDF2FF2}" type="parTrans" cxnId="{F918E61A-53CB-4D3B-A907-4826E0C71B9B}">
      <dgm:prSet/>
      <dgm:spPr/>
      <dgm:t>
        <a:bodyPr/>
        <a:lstStyle/>
        <a:p>
          <a:endParaRPr lang="ru-RU"/>
        </a:p>
      </dgm:t>
    </dgm:pt>
    <dgm:pt modelId="{77681163-D508-42B4-B24C-B7AA5BDFAD8B}" type="sibTrans" cxnId="{F918E61A-53CB-4D3B-A907-4826E0C71B9B}">
      <dgm:prSet/>
      <dgm:spPr/>
      <dgm:t>
        <a:bodyPr/>
        <a:lstStyle/>
        <a:p>
          <a:endParaRPr lang="ru-RU"/>
        </a:p>
      </dgm:t>
    </dgm:pt>
    <dgm:pt modelId="{FC47AF74-80AE-4777-883E-F07E29EBA2E1}" type="pres">
      <dgm:prSet presAssocID="{CEE548A1-1213-43AD-A7DC-9ED03CE481EB}" presName="linear" presStyleCnt="0">
        <dgm:presLayoutVars>
          <dgm:dir/>
          <dgm:resizeHandles val="exact"/>
        </dgm:presLayoutVars>
      </dgm:prSet>
      <dgm:spPr/>
    </dgm:pt>
    <dgm:pt modelId="{CABD9862-FA6B-440F-A815-7B2EC967BEB1}" type="pres">
      <dgm:prSet presAssocID="{904E7A09-516A-4F6B-A55A-5A345335A30B}" presName="comp" presStyleCnt="0"/>
      <dgm:spPr/>
    </dgm:pt>
    <dgm:pt modelId="{1C3F08E6-F3E7-4AB1-9BC2-96C4352D6753}" type="pres">
      <dgm:prSet presAssocID="{904E7A09-516A-4F6B-A55A-5A345335A30B}" presName="box" presStyleLbl="node1" presStyleIdx="0" presStyleCnt="5" custScaleY="83758"/>
      <dgm:spPr/>
    </dgm:pt>
    <dgm:pt modelId="{C04CE271-FBC9-45E2-A65D-5BD6959D651A}" type="pres">
      <dgm:prSet presAssocID="{904E7A09-516A-4F6B-A55A-5A345335A30B}" presName="img" presStyleLbl="fgImgPlace1" presStyleIdx="0" presStyleCnt="5" custScaleX="83699" custScaleY="105298" custLinFactNeighborX="-13536" custLinFactNeighborY="-25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EC7D1DDE-A8B3-47EB-B7DF-0687C8E168D0}" type="pres">
      <dgm:prSet presAssocID="{904E7A09-516A-4F6B-A55A-5A345335A30B}" presName="text" presStyleLbl="node1" presStyleIdx="0" presStyleCnt="5">
        <dgm:presLayoutVars>
          <dgm:bulletEnabled val="1"/>
        </dgm:presLayoutVars>
      </dgm:prSet>
      <dgm:spPr/>
    </dgm:pt>
    <dgm:pt modelId="{B8B423EE-AACB-40D1-8EAE-779B49001CFF}" type="pres">
      <dgm:prSet presAssocID="{EC57A5BD-1873-4424-BAD1-8419FD85A8E0}" presName="spacer" presStyleCnt="0"/>
      <dgm:spPr/>
    </dgm:pt>
    <dgm:pt modelId="{1B8F94CC-A359-4A32-B6F7-D2BCF09FAA3E}" type="pres">
      <dgm:prSet presAssocID="{712AB922-C269-4E04-B301-0BA89244F206}" presName="comp" presStyleCnt="0"/>
      <dgm:spPr/>
    </dgm:pt>
    <dgm:pt modelId="{1B4AE312-1720-4578-804E-7F123F6EA188}" type="pres">
      <dgm:prSet presAssocID="{712AB922-C269-4E04-B301-0BA89244F206}" presName="box" presStyleLbl="node1" presStyleIdx="1" presStyleCnt="5" custScaleY="90782"/>
      <dgm:spPr/>
    </dgm:pt>
    <dgm:pt modelId="{97FB1AE2-F38B-40B9-9F8C-5130512D3BBB}" type="pres">
      <dgm:prSet presAssocID="{712AB922-C269-4E04-B301-0BA89244F206}" presName="img" presStyleLbl="fgImgPlace1" presStyleIdx="1" presStyleCnt="5" custScaleX="83893" custScaleY="131506" custLinFactNeighborX="-16309" custLinFactNeighborY="12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54E08D8-3778-445F-B001-F218932CC883}" type="pres">
      <dgm:prSet presAssocID="{712AB922-C269-4E04-B301-0BA89244F206}" presName="text" presStyleLbl="node1" presStyleIdx="1" presStyleCnt="5">
        <dgm:presLayoutVars>
          <dgm:bulletEnabled val="1"/>
        </dgm:presLayoutVars>
      </dgm:prSet>
      <dgm:spPr/>
    </dgm:pt>
    <dgm:pt modelId="{9955F856-7219-4C2C-8213-B158F4068503}" type="pres">
      <dgm:prSet presAssocID="{57F58073-6409-49EF-A6C2-7E21A51D6824}" presName="spacer" presStyleCnt="0"/>
      <dgm:spPr/>
    </dgm:pt>
    <dgm:pt modelId="{1DB62CBC-175A-4DE0-A28C-9FB3BCE18636}" type="pres">
      <dgm:prSet presAssocID="{EA307EA8-1F84-4203-B5B5-30CC6AEB62E8}" presName="comp" presStyleCnt="0"/>
      <dgm:spPr/>
    </dgm:pt>
    <dgm:pt modelId="{6D1DF50C-49B2-4D46-AAE4-4EC389DC6E6F}" type="pres">
      <dgm:prSet presAssocID="{EA307EA8-1F84-4203-B5B5-30CC6AEB62E8}" presName="box" presStyleLbl="node1" presStyleIdx="2" presStyleCnt="5" custScaleY="76258" custLinFactNeighborX="0"/>
      <dgm:spPr/>
    </dgm:pt>
    <dgm:pt modelId="{9B1614B3-FBA2-451F-A537-318723E35556}" type="pres">
      <dgm:prSet presAssocID="{EA307EA8-1F84-4203-B5B5-30CC6AEB62E8}" presName="img" presStyleLbl="fgImgPlace1" presStyleIdx="2" presStyleCnt="5" custScaleX="82438" custScaleY="110312" custLinFactNeighborX="-12685" custLinFactNeighborY="196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94BB447-A516-48E9-91E3-38352D6D64E0}" type="pres">
      <dgm:prSet presAssocID="{EA307EA8-1F84-4203-B5B5-30CC6AEB62E8}" presName="text" presStyleLbl="node1" presStyleIdx="2" presStyleCnt="5">
        <dgm:presLayoutVars>
          <dgm:bulletEnabled val="1"/>
        </dgm:presLayoutVars>
      </dgm:prSet>
      <dgm:spPr/>
    </dgm:pt>
    <dgm:pt modelId="{FCC7BFBA-108C-4AB4-9690-E18861884F2D}" type="pres">
      <dgm:prSet presAssocID="{77681163-D508-42B4-B24C-B7AA5BDFAD8B}" presName="spacer" presStyleCnt="0"/>
      <dgm:spPr/>
    </dgm:pt>
    <dgm:pt modelId="{53E1FE30-F581-4FCF-AE6A-318456EB15DE}" type="pres">
      <dgm:prSet presAssocID="{F8B1F103-88AB-4405-9684-DB952321DB4E}" presName="comp" presStyleCnt="0"/>
      <dgm:spPr/>
    </dgm:pt>
    <dgm:pt modelId="{E99B89F7-922E-4946-BB2A-2287358C207D}" type="pres">
      <dgm:prSet presAssocID="{F8B1F103-88AB-4405-9684-DB952321DB4E}" presName="box" presStyleLbl="node1" presStyleIdx="3" presStyleCnt="5" custScaleY="112220"/>
      <dgm:spPr/>
    </dgm:pt>
    <dgm:pt modelId="{FB53754D-7FDF-4744-8135-16F4E6187F8C}" type="pres">
      <dgm:prSet presAssocID="{F8B1F103-88AB-4405-9684-DB952321DB4E}" presName="img" presStyleLbl="fgImgPlace1" presStyleIdx="3" presStyleCnt="5" custScaleX="82939" custScaleY="143157" custLinFactNeighborX="-13091" custLinFactNeighborY="192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DBAD8805-3A68-427B-A9E1-8F4CE75258F3}" type="pres">
      <dgm:prSet presAssocID="{F8B1F103-88AB-4405-9684-DB952321DB4E}" presName="text" presStyleLbl="node1" presStyleIdx="3" presStyleCnt="5">
        <dgm:presLayoutVars>
          <dgm:bulletEnabled val="1"/>
        </dgm:presLayoutVars>
      </dgm:prSet>
      <dgm:spPr/>
    </dgm:pt>
    <dgm:pt modelId="{2D87C3E8-0F2E-41B0-B86A-EB617AB4F1A5}" type="pres">
      <dgm:prSet presAssocID="{0967711B-35FD-459A-A2C7-49137E7117C9}" presName="spacer" presStyleCnt="0"/>
      <dgm:spPr/>
    </dgm:pt>
    <dgm:pt modelId="{3350E3DE-525E-4E80-B5A9-5A253B77A8EA}" type="pres">
      <dgm:prSet presAssocID="{3552D8FB-E10D-41D9-AA5A-F7D9B32CCEE8}" presName="comp" presStyleCnt="0"/>
      <dgm:spPr/>
    </dgm:pt>
    <dgm:pt modelId="{CB24EA5B-4CAD-4591-AAD4-A0E6EA752E72}" type="pres">
      <dgm:prSet presAssocID="{3552D8FB-E10D-41D9-AA5A-F7D9B32CCEE8}" presName="box" presStyleLbl="node1" presStyleIdx="4" presStyleCnt="5"/>
      <dgm:spPr/>
    </dgm:pt>
    <dgm:pt modelId="{6D109D52-0ED4-48DE-8920-D54209ECF8DF}" type="pres">
      <dgm:prSet presAssocID="{3552D8FB-E10D-41D9-AA5A-F7D9B32CCEE8}" presName="img" presStyleLbl="fgImgPlace1" presStyleIdx="4" presStyleCnt="5" custScaleX="82914" custScaleY="127071" custLinFactNeighborX="-14365" custLinFactNeighborY="-2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</dgm:spPr>
    </dgm:pt>
    <dgm:pt modelId="{BFA8C189-20C3-4533-AB38-0FFD542E4351}" type="pres">
      <dgm:prSet presAssocID="{3552D8FB-E10D-41D9-AA5A-F7D9B32CCEE8}" presName="text" presStyleLbl="node1" presStyleIdx="4" presStyleCnt="5">
        <dgm:presLayoutVars>
          <dgm:bulletEnabled val="1"/>
        </dgm:presLayoutVars>
      </dgm:prSet>
      <dgm:spPr/>
    </dgm:pt>
  </dgm:ptLst>
  <dgm:cxnLst>
    <dgm:cxn modelId="{ED5E9B00-A26F-4285-BC8E-C740525F2EB3}" type="presOf" srcId="{904E7A09-516A-4F6B-A55A-5A345335A30B}" destId="{1C3F08E6-F3E7-4AB1-9BC2-96C4352D6753}" srcOrd="0" destOrd="0" presId="urn:microsoft.com/office/officeart/2005/8/layout/vList4"/>
    <dgm:cxn modelId="{F918E61A-53CB-4D3B-A907-4826E0C71B9B}" srcId="{CEE548A1-1213-43AD-A7DC-9ED03CE481EB}" destId="{EA307EA8-1F84-4203-B5B5-30CC6AEB62E8}" srcOrd="2" destOrd="0" parTransId="{E5248CAF-406C-44CE-903C-78D67CDF2FF2}" sibTransId="{77681163-D508-42B4-B24C-B7AA5BDFAD8B}"/>
    <dgm:cxn modelId="{6C3B721C-11F3-4BE4-B936-BEFD860C892B}" type="presOf" srcId="{EA307EA8-1F84-4203-B5B5-30CC6AEB62E8}" destId="{194BB447-A516-48E9-91E3-38352D6D64E0}" srcOrd="1" destOrd="0" presId="urn:microsoft.com/office/officeart/2005/8/layout/vList4"/>
    <dgm:cxn modelId="{B2272735-A05D-4D0E-88B9-DF6F9685A042}" type="presOf" srcId="{904E7A09-516A-4F6B-A55A-5A345335A30B}" destId="{EC7D1DDE-A8B3-47EB-B7DF-0687C8E168D0}" srcOrd="1" destOrd="0" presId="urn:microsoft.com/office/officeart/2005/8/layout/vList4"/>
    <dgm:cxn modelId="{549C6F46-27FD-48C7-B306-E501B6B465AB}" type="presOf" srcId="{3552D8FB-E10D-41D9-AA5A-F7D9B32CCEE8}" destId="{CB24EA5B-4CAD-4591-AAD4-A0E6EA752E72}" srcOrd="0" destOrd="0" presId="urn:microsoft.com/office/officeart/2005/8/layout/vList4"/>
    <dgm:cxn modelId="{F7CB0B47-3E6E-46BE-80C6-46322EBF30D8}" type="presOf" srcId="{EA307EA8-1F84-4203-B5B5-30CC6AEB62E8}" destId="{6D1DF50C-49B2-4D46-AAE4-4EC389DC6E6F}" srcOrd="0" destOrd="0" presId="urn:microsoft.com/office/officeart/2005/8/layout/vList4"/>
    <dgm:cxn modelId="{B57A8E78-5B96-40ED-ACDD-9009872015E2}" type="presOf" srcId="{CEE548A1-1213-43AD-A7DC-9ED03CE481EB}" destId="{FC47AF74-80AE-4777-883E-F07E29EBA2E1}" srcOrd="0" destOrd="0" presId="urn:microsoft.com/office/officeart/2005/8/layout/vList4"/>
    <dgm:cxn modelId="{BC14C18E-09EC-4D7A-8C13-BBF3C8CC0483}" srcId="{CEE548A1-1213-43AD-A7DC-9ED03CE481EB}" destId="{712AB922-C269-4E04-B301-0BA89244F206}" srcOrd="1" destOrd="0" parTransId="{71507FB8-428E-444D-BC30-63096F472679}" sibTransId="{57F58073-6409-49EF-A6C2-7E21A51D6824}"/>
    <dgm:cxn modelId="{93B44E95-384F-4592-B678-C4F67FAF4F66}" type="presOf" srcId="{3552D8FB-E10D-41D9-AA5A-F7D9B32CCEE8}" destId="{BFA8C189-20C3-4533-AB38-0FFD542E4351}" srcOrd="1" destOrd="0" presId="urn:microsoft.com/office/officeart/2005/8/layout/vList4"/>
    <dgm:cxn modelId="{A1C73CB3-B810-4ABF-832F-B3699B743621}" srcId="{CEE548A1-1213-43AD-A7DC-9ED03CE481EB}" destId="{F8B1F103-88AB-4405-9684-DB952321DB4E}" srcOrd="3" destOrd="0" parTransId="{0110F4F0-697D-403D-9596-CA0B225A1B38}" sibTransId="{0967711B-35FD-459A-A2C7-49137E7117C9}"/>
    <dgm:cxn modelId="{084777C3-0A28-4214-BE67-E8F1D77A4345}" type="presOf" srcId="{712AB922-C269-4E04-B301-0BA89244F206}" destId="{054E08D8-3778-445F-B001-F218932CC883}" srcOrd="1" destOrd="0" presId="urn:microsoft.com/office/officeart/2005/8/layout/vList4"/>
    <dgm:cxn modelId="{2D37E0CB-69FE-49AA-93AF-CFB3293E7B0E}" type="presOf" srcId="{712AB922-C269-4E04-B301-0BA89244F206}" destId="{1B4AE312-1720-4578-804E-7F123F6EA188}" srcOrd="0" destOrd="0" presId="urn:microsoft.com/office/officeart/2005/8/layout/vList4"/>
    <dgm:cxn modelId="{491037D6-4D9A-453F-BD33-56A07A5280DA}" type="presOf" srcId="{F8B1F103-88AB-4405-9684-DB952321DB4E}" destId="{DBAD8805-3A68-427B-A9E1-8F4CE75258F3}" srcOrd="1" destOrd="0" presId="urn:microsoft.com/office/officeart/2005/8/layout/vList4"/>
    <dgm:cxn modelId="{B0A6BEE5-0916-4B14-9461-E295CEF5937C}" type="presOf" srcId="{F8B1F103-88AB-4405-9684-DB952321DB4E}" destId="{E99B89F7-922E-4946-BB2A-2287358C207D}" srcOrd="0" destOrd="0" presId="urn:microsoft.com/office/officeart/2005/8/layout/vList4"/>
    <dgm:cxn modelId="{3DBDE8F3-7690-4C63-B133-84CF76652C41}" srcId="{CEE548A1-1213-43AD-A7DC-9ED03CE481EB}" destId="{904E7A09-516A-4F6B-A55A-5A345335A30B}" srcOrd="0" destOrd="0" parTransId="{8C028EDE-7341-4732-83E8-C4FAF8DEB064}" sibTransId="{EC57A5BD-1873-4424-BAD1-8419FD85A8E0}"/>
    <dgm:cxn modelId="{1CBF85F8-7E71-4470-8790-A7F1547EE3A8}" srcId="{CEE548A1-1213-43AD-A7DC-9ED03CE481EB}" destId="{3552D8FB-E10D-41D9-AA5A-F7D9B32CCEE8}" srcOrd="4" destOrd="0" parTransId="{C9A09014-ED47-4B43-8D35-D19E34F080D0}" sibTransId="{A7644E2E-0216-4029-A2F5-13FC11F6B838}"/>
    <dgm:cxn modelId="{B10F9984-8BF7-4CE9-80B0-03F0474C723F}" type="presParOf" srcId="{FC47AF74-80AE-4777-883E-F07E29EBA2E1}" destId="{CABD9862-FA6B-440F-A815-7B2EC967BEB1}" srcOrd="0" destOrd="0" presId="urn:microsoft.com/office/officeart/2005/8/layout/vList4"/>
    <dgm:cxn modelId="{8B66E487-64EA-48D6-8FC3-44448811A600}" type="presParOf" srcId="{CABD9862-FA6B-440F-A815-7B2EC967BEB1}" destId="{1C3F08E6-F3E7-4AB1-9BC2-96C4352D6753}" srcOrd="0" destOrd="0" presId="urn:microsoft.com/office/officeart/2005/8/layout/vList4"/>
    <dgm:cxn modelId="{2A8E4185-2F40-46C9-942D-4BE8B4D64AF4}" type="presParOf" srcId="{CABD9862-FA6B-440F-A815-7B2EC967BEB1}" destId="{C04CE271-FBC9-45E2-A65D-5BD6959D651A}" srcOrd="1" destOrd="0" presId="urn:microsoft.com/office/officeart/2005/8/layout/vList4"/>
    <dgm:cxn modelId="{F4FD5A2E-346F-4187-BB92-EC25EF47B10B}" type="presParOf" srcId="{CABD9862-FA6B-440F-A815-7B2EC967BEB1}" destId="{EC7D1DDE-A8B3-47EB-B7DF-0687C8E168D0}" srcOrd="2" destOrd="0" presId="urn:microsoft.com/office/officeart/2005/8/layout/vList4"/>
    <dgm:cxn modelId="{78FCD8DC-A969-4F13-B7BA-0A000E597043}" type="presParOf" srcId="{FC47AF74-80AE-4777-883E-F07E29EBA2E1}" destId="{B8B423EE-AACB-40D1-8EAE-779B49001CFF}" srcOrd="1" destOrd="0" presId="urn:microsoft.com/office/officeart/2005/8/layout/vList4"/>
    <dgm:cxn modelId="{8ABA04BA-D954-46F5-9EE3-62492305A089}" type="presParOf" srcId="{FC47AF74-80AE-4777-883E-F07E29EBA2E1}" destId="{1B8F94CC-A359-4A32-B6F7-D2BCF09FAA3E}" srcOrd="2" destOrd="0" presId="urn:microsoft.com/office/officeart/2005/8/layout/vList4"/>
    <dgm:cxn modelId="{2A2297B0-242E-4CFA-9DBA-9076C98EED58}" type="presParOf" srcId="{1B8F94CC-A359-4A32-B6F7-D2BCF09FAA3E}" destId="{1B4AE312-1720-4578-804E-7F123F6EA188}" srcOrd="0" destOrd="0" presId="urn:microsoft.com/office/officeart/2005/8/layout/vList4"/>
    <dgm:cxn modelId="{B0BD5D25-4CA0-4738-A6D9-C962B4886E36}" type="presParOf" srcId="{1B8F94CC-A359-4A32-B6F7-D2BCF09FAA3E}" destId="{97FB1AE2-F38B-40B9-9F8C-5130512D3BBB}" srcOrd="1" destOrd="0" presId="urn:microsoft.com/office/officeart/2005/8/layout/vList4"/>
    <dgm:cxn modelId="{B863E6EB-9B48-4F83-8AE2-087113AA4DF0}" type="presParOf" srcId="{1B8F94CC-A359-4A32-B6F7-D2BCF09FAA3E}" destId="{054E08D8-3778-445F-B001-F218932CC883}" srcOrd="2" destOrd="0" presId="urn:microsoft.com/office/officeart/2005/8/layout/vList4"/>
    <dgm:cxn modelId="{3C98FDD7-144E-44F3-9BB9-52518621E2D4}" type="presParOf" srcId="{FC47AF74-80AE-4777-883E-F07E29EBA2E1}" destId="{9955F856-7219-4C2C-8213-B158F4068503}" srcOrd="3" destOrd="0" presId="urn:microsoft.com/office/officeart/2005/8/layout/vList4"/>
    <dgm:cxn modelId="{3C534F61-41BB-4077-9C03-FDF64334FF85}" type="presParOf" srcId="{FC47AF74-80AE-4777-883E-F07E29EBA2E1}" destId="{1DB62CBC-175A-4DE0-A28C-9FB3BCE18636}" srcOrd="4" destOrd="0" presId="urn:microsoft.com/office/officeart/2005/8/layout/vList4"/>
    <dgm:cxn modelId="{07A66133-AA4C-4607-8670-4AEC97F9ED82}" type="presParOf" srcId="{1DB62CBC-175A-4DE0-A28C-9FB3BCE18636}" destId="{6D1DF50C-49B2-4D46-AAE4-4EC389DC6E6F}" srcOrd="0" destOrd="0" presId="urn:microsoft.com/office/officeart/2005/8/layout/vList4"/>
    <dgm:cxn modelId="{158B27D6-EB5D-4F0D-A350-875FC620DD22}" type="presParOf" srcId="{1DB62CBC-175A-4DE0-A28C-9FB3BCE18636}" destId="{9B1614B3-FBA2-451F-A537-318723E35556}" srcOrd="1" destOrd="0" presId="urn:microsoft.com/office/officeart/2005/8/layout/vList4"/>
    <dgm:cxn modelId="{83898725-5813-445D-A933-CE5FC7FE5DD5}" type="presParOf" srcId="{1DB62CBC-175A-4DE0-A28C-9FB3BCE18636}" destId="{194BB447-A516-48E9-91E3-38352D6D64E0}" srcOrd="2" destOrd="0" presId="urn:microsoft.com/office/officeart/2005/8/layout/vList4"/>
    <dgm:cxn modelId="{4DF8BBB4-621F-485F-9183-82638E5E8944}" type="presParOf" srcId="{FC47AF74-80AE-4777-883E-F07E29EBA2E1}" destId="{FCC7BFBA-108C-4AB4-9690-E18861884F2D}" srcOrd="5" destOrd="0" presId="urn:microsoft.com/office/officeart/2005/8/layout/vList4"/>
    <dgm:cxn modelId="{A71A205F-4B2C-4F3E-AD92-1A6532A45E29}" type="presParOf" srcId="{FC47AF74-80AE-4777-883E-F07E29EBA2E1}" destId="{53E1FE30-F581-4FCF-AE6A-318456EB15DE}" srcOrd="6" destOrd="0" presId="urn:microsoft.com/office/officeart/2005/8/layout/vList4"/>
    <dgm:cxn modelId="{01F3E2C6-670D-455A-A164-F17829374F88}" type="presParOf" srcId="{53E1FE30-F581-4FCF-AE6A-318456EB15DE}" destId="{E99B89F7-922E-4946-BB2A-2287358C207D}" srcOrd="0" destOrd="0" presId="urn:microsoft.com/office/officeart/2005/8/layout/vList4"/>
    <dgm:cxn modelId="{B5527884-E130-4FC1-A91B-2150A0661B4A}" type="presParOf" srcId="{53E1FE30-F581-4FCF-AE6A-318456EB15DE}" destId="{FB53754D-7FDF-4744-8135-16F4E6187F8C}" srcOrd="1" destOrd="0" presId="urn:microsoft.com/office/officeart/2005/8/layout/vList4"/>
    <dgm:cxn modelId="{749A4B2B-9F9B-4B94-8F01-485DA8D144FE}" type="presParOf" srcId="{53E1FE30-F581-4FCF-AE6A-318456EB15DE}" destId="{DBAD8805-3A68-427B-A9E1-8F4CE75258F3}" srcOrd="2" destOrd="0" presId="urn:microsoft.com/office/officeart/2005/8/layout/vList4"/>
    <dgm:cxn modelId="{1A36F041-6CBF-4A59-8016-F1BBB3E28E48}" type="presParOf" srcId="{FC47AF74-80AE-4777-883E-F07E29EBA2E1}" destId="{2D87C3E8-0F2E-41B0-B86A-EB617AB4F1A5}" srcOrd="7" destOrd="0" presId="urn:microsoft.com/office/officeart/2005/8/layout/vList4"/>
    <dgm:cxn modelId="{7493DACD-57CE-4640-9A9C-823C60CF554A}" type="presParOf" srcId="{FC47AF74-80AE-4777-883E-F07E29EBA2E1}" destId="{3350E3DE-525E-4E80-B5A9-5A253B77A8EA}" srcOrd="8" destOrd="0" presId="urn:microsoft.com/office/officeart/2005/8/layout/vList4"/>
    <dgm:cxn modelId="{098CE84F-C417-4F86-8673-D437A6C84921}" type="presParOf" srcId="{3350E3DE-525E-4E80-B5A9-5A253B77A8EA}" destId="{CB24EA5B-4CAD-4591-AAD4-A0E6EA752E72}" srcOrd="0" destOrd="0" presId="urn:microsoft.com/office/officeart/2005/8/layout/vList4"/>
    <dgm:cxn modelId="{2B72B152-8A1B-47F7-A194-C9F52F568FCF}" type="presParOf" srcId="{3350E3DE-525E-4E80-B5A9-5A253B77A8EA}" destId="{6D109D52-0ED4-48DE-8920-D54209ECF8DF}" srcOrd="1" destOrd="0" presId="urn:microsoft.com/office/officeart/2005/8/layout/vList4"/>
    <dgm:cxn modelId="{C151E066-4DB3-4167-BBAC-34854C1CB8CD}" type="presParOf" srcId="{3350E3DE-525E-4E80-B5A9-5A253B77A8EA}" destId="{BFA8C189-20C3-4533-AB38-0FFD542E435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E3A843-CCC7-4480-BEAD-EF59F57D007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0772E62-0AD4-4BE6-81C8-588E0186BDE5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indent="0" algn="just" rtl="0"/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 бюджету громади у 2022-2024 роках виділено 55,554 млн. грн.</a:t>
          </a:r>
        </a:p>
      </dgm:t>
    </dgm:pt>
    <dgm:pt modelId="{9BD93BAF-0FE6-446E-A08D-2ACE923FD51C}" type="parTrans" cxnId="{0B7097E3-4195-4881-88FD-00B5AF3AA481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86FD3F3C-EA6A-422C-BCF5-6500D9C81D75}" type="sibTrans" cxnId="{0B7097E3-4195-4881-88FD-00B5AF3AA481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602F229C-6C1A-4D38-A208-9B01F149749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indent="0" algn="just" rtl="0"/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Придбано 13</a:t>
          </a:r>
          <a:r>
            <a: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автомобілів за кошти працівників сільської ради, комунальних закладів громади, релігійних громад, депутатського корпусу та кошти зібрані під час благодійних заходів в громаді</a:t>
          </a:r>
        </a:p>
      </dgm:t>
    </dgm:pt>
    <dgm:pt modelId="{84471893-A5D9-4C10-94CD-FACE67D7B68E}" type="parTrans" cxnId="{8A11FF46-FD6A-428D-83B4-67F989652B81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94BC5250-4F52-439B-8D70-53DAD9C36036}" type="sibTrans" cxnId="{8A11FF46-FD6A-428D-83B4-67F989652B81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DE601F89-9A50-422D-94A9-B25CF51C31F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85725" indent="0" algn="just"/>
          <a:r>
            <a: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будинках культури майстрині-волонтерки плетуть маскувальні сітки, шиють бинти, сідачки, підлокітники, інші вироби яких потребують військовослужбовці Збройних Сил України. </a:t>
          </a:r>
        </a:p>
        <a:p>
          <a:pPr marL="85725" indent="0" algn="just"/>
          <a:r>
            <a:rPr lang="uk-UA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зупиняється робота з приготування їжі військовослужбовцям, плетіння маскувальних сіток</a:t>
          </a:r>
          <a:endParaRPr lang="uk-UA" sz="1600" b="1" dirty="0">
            <a:solidFill>
              <a:schemeClr val="tx1"/>
            </a:solidFill>
          </a:endParaRPr>
        </a:p>
      </dgm:t>
    </dgm:pt>
    <dgm:pt modelId="{00377E42-9AAC-4A2A-B4F2-A55A15D1ADD8}" type="parTrans" cxnId="{42D457A9-4ABA-4C5F-88C6-BDACA86C998C}">
      <dgm:prSet/>
      <dgm:spPr/>
      <dgm:t>
        <a:bodyPr/>
        <a:lstStyle/>
        <a:p>
          <a:endParaRPr lang="ru-RU"/>
        </a:p>
      </dgm:t>
    </dgm:pt>
    <dgm:pt modelId="{06DD2E5B-DC3B-4C1B-B256-4F9C3AD9B676}" type="sibTrans" cxnId="{42D457A9-4ABA-4C5F-88C6-BDACA86C998C}">
      <dgm:prSet/>
      <dgm:spPr/>
      <dgm:t>
        <a:bodyPr/>
        <a:lstStyle/>
        <a:p>
          <a:endParaRPr lang="ru-RU"/>
        </a:p>
      </dgm:t>
    </dgm:pt>
    <dgm:pt modelId="{D91DE008-A41E-405C-8FFE-FD0FE8EC9ED7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indent="0" algn="just"/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Придбано та передано для підрозділів </a:t>
          </a:r>
          <a:r>
            <a:rPr lang="uk-UA" sz="1600" b="1" i="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rPr>
            <a:t>Сил безпеки та оборони </a:t>
          </a:r>
          <a:r>
            <a:rPr lang="uk-UA" sz="1600" b="1" i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України 111 квадрокоптерів різних модифікацій:</a:t>
          </a:r>
        </a:p>
        <a:p>
          <a:pPr marL="0" indent="0" algn="just"/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49 квадрокоптерів DJI </a:t>
          </a:r>
          <a:r>
            <a:rPr lang="uk-UA" sz="16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Mavic</a:t>
          </a:r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3 </a:t>
          </a:r>
          <a:r>
            <a:rPr lang="uk-UA" sz="16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Thermal</a:t>
          </a:r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</a:p>
        <a:p>
          <a:pPr marL="0" indent="0" algn="just"/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57 квадрокоптерів  DJI </a:t>
          </a:r>
          <a:r>
            <a:rPr lang="uk-UA" sz="16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Mavic</a:t>
          </a:r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3 PRO; </a:t>
          </a:r>
        </a:p>
        <a:p>
          <a:pPr marL="0" indent="0" algn="just"/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5 квадрокоптерів DJI </a:t>
          </a:r>
          <a:r>
            <a:rPr lang="uk-UA" sz="16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Matrice</a:t>
          </a:r>
          <a:r>
            <a:rPr lang="uk-UA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30T.</a:t>
          </a:r>
          <a:endParaRPr lang="ru-RU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34284C0-D2A2-45E3-9CB9-2DD509B0348E}" type="parTrans" cxnId="{105D993A-5FA7-4463-92C4-6755A2746E35}">
      <dgm:prSet/>
      <dgm:spPr/>
      <dgm:t>
        <a:bodyPr/>
        <a:lstStyle/>
        <a:p>
          <a:endParaRPr lang="ru-RU"/>
        </a:p>
      </dgm:t>
    </dgm:pt>
    <dgm:pt modelId="{CB0C8BEA-6723-4E49-A0D2-88DB65A3CA77}" type="sibTrans" cxnId="{105D993A-5FA7-4463-92C4-6755A2746E35}">
      <dgm:prSet/>
      <dgm:spPr/>
      <dgm:t>
        <a:bodyPr/>
        <a:lstStyle/>
        <a:p>
          <a:endParaRPr lang="ru-RU"/>
        </a:p>
      </dgm:t>
    </dgm:pt>
    <dgm:pt modelId="{B65CD95D-3BF2-4B05-B1B4-AA7954A04988}" type="pres">
      <dgm:prSet presAssocID="{FAE3A843-CCC7-4480-BEAD-EF59F57D007E}" presName="linear" presStyleCnt="0">
        <dgm:presLayoutVars>
          <dgm:dir/>
          <dgm:resizeHandles val="exact"/>
        </dgm:presLayoutVars>
      </dgm:prSet>
      <dgm:spPr/>
    </dgm:pt>
    <dgm:pt modelId="{95E9D738-B484-4E0F-AAA9-F5800B0CB6F0}" type="pres">
      <dgm:prSet presAssocID="{00772E62-0AD4-4BE6-81C8-588E0186BDE5}" presName="comp" presStyleCnt="0"/>
      <dgm:spPr/>
    </dgm:pt>
    <dgm:pt modelId="{20EF2ED9-7237-481B-B817-A021B9CC3C4B}" type="pres">
      <dgm:prSet presAssocID="{00772E62-0AD4-4BE6-81C8-588E0186BDE5}" presName="box" presStyleLbl="node1" presStyleIdx="0" presStyleCnt="4" custScaleY="41631" custLinFactNeighborX="-519" custLinFactNeighborY="-837"/>
      <dgm:spPr/>
    </dgm:pt>
    <dgm:pt modelId="{8B99B9BC-7478-4122-8253-B31CF4943CDF}" type="pres">
      <dgm:prSet presAssocID="{00772E62-0AD4-4BE6-81C8-588E0186BDE5}" presName="img" presStyleLbl="fgImgPlace1" presStyleIdx="0" presStyleCnt="4" custScaleX="102464" custScaleY="66869" custLinFactNeighborX="-13458" custLinFactNeighborY="12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A4E8FE0F-9674-4EBC-8449-9E46FFEF0E65}" type="pres">
      <dgm:prSet presAssocID="{00772E62-0AD4-4BE6-81C8-588E0186BDE5}" presName="text" presStyleLbl="node1" presStyleIdx="0" presStyleCnt="4">
        <dgm:presLayoutVars>
          <dgm:bulletEnabled val="1"/>
        </dgm:presLayoutVars>
      </dgm:prSet>
      <dgm:spPr/>
    </dgm:pt>
    <dgm:pt modelId="{D9C15B36-51C8-42E2-8D6A-B0327C59AF1E}" type="pres">
      <dgm:prSet presAssocID="{86FD3F3C-EA6A-422C-BCF5-6500D9C81D75}" presName="spacer" presStyleCnt="0"/>
      <dgm:spPr/>
    </dgm:pt>
    <dgm:pt modelId="{3B2854F9-1AD7-4FE7-B6CF-85F4974ECBB2}" type="pres">
      <dgm:prSet presAssocID="{602F229C-6C1A-4D38-A208-9B01F1497493}" presName="comp" presStyleCnt="0"/>
      <dgm:spPr/>
    </dgm:pt>
    <dgm:pt modelId="{1DD69E2B-B5A1-4DD5-B47E-9DF1E573B035}" type="pres">
      <dgm:prSet presAssocID="{602F229C-6C1A-4D38-A208-9B01F1497493}" presName="box" presStyleLbl="node1" presStyleIdx="1" presStyleCnt="4" custScaleY="60130"/>
      <dgm:spPr/>
    </dgm:pt>
    <dgm:pt modelId="{1A479DF9-8A7D-49D9-A886-0B638E38879D}" type="pres">
      <dgm:prSet presAssocID="{602F229C-6C1A-4D38-A208-9B01F1497493}" presName="img" presStyleLbl="fgImgPlace1" presStyleIdx="1" presStyleCnt="4" custScaleX="103971" custScaleY="91941" custLinFactNeighborX="-14390" custLinFactNeighborY="-232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34E997D6-B996-4175-8471-5E7494E920A2}" type="pres">
      <dgm:prSet presAssocID="{602F229C-6C1A-4D38-A208-9B01F1497493}" presName="text" presStyleLbl="node1" presStyleIdx="1" presStyleCnt="4">
        <dgm:presLayoutVars>
          <dgm:bulletEnabled val="1"/>
        </dgm:presLayoutVars>
      </dgm:prSet>
      <dgm:spPr/>
    </dgm:pt>
    <dgm:pt modelId="{B96B39D3-EDAF-471B-8497-DA57A7182CCE}" type="pres">
      <dgm:prSet presAssocID="{94BC5250-4F52-439B-8D70-53DAD9C36036}" presName="spacer" presStyleCnt="0"/>
      <dgm:spPr/>
    </dgm:pt>
    <dgm:pt modelId="{A4947C84-78D6-460A-A5F7-EF032FA75999}" type="pres">
      <dgm:prSet presAssocID="{DE601F89-9A50-422D-94A9-B25CF51C31FD}" presName="comp" presStyleCnt="0"/>
      <dgm:spPr/>
    </dgm:pt>
    <dgm:pt modelId="{9F9CBB12-F35F-493A-930D-748ED55BC4F4}" type="pres">
      <dgm:prSet presAssocID="{DE601F89-9A50-422D-94A9-B25CF51C31FD}" presName="box" presStyleLbl="node1" presStyleIdx="2" presStyleCnt="4" custScaleY="79284" custLinFactNeighborX="-374" custLinFactNeighborY="97340"/>
      <dgm:spPr/>
    </dgm:pt>
    <dgm:pt modelId="{4ABD4C41-086E-4D83-9EF3-E5F0A5CAD783}" type="pres">
      <dgm:prSet presAssocID="{DE601F89-9A50-422D-94A9-B25CF51C31FD}" presName="img" presStyleLbl="fgImgPlace1" presStyleIdx="2" presStyleCnt="4" custScaleX="106819" custScaleY="104909" custLinFactY="89479" custLinFactNeighborX="-11457" custLinFactNeighborY="100000"/>
      <dgm:spPr>
        <a:blipFill>
          <a:blip xmlns:r="http://schemas.openxmlformats.org/officeDocument/2006/relationships" r:embed="rId3"/>
          <a:srcRect/>
          <a:stretch>
            <a:fillRect l="-1000" r="-1000"/>
          </a:stretch>
        </a:blipFill>
      </dgm:spPr>
    </dgm:pt>
    <dgm:pt modelId="{D7E15CA9-4551-4E66-B893-8029BDAB4073}" type="pres">
      <dgm:prSet presAssocID="{DE601F89-9A50-422D-94A9-B25CF51C31FD}" presName="text" presStyleLbl="node1" presStyleIdx="2" presStyleCnt="4">
        <dgm:presLayoutVars>
          <dgm:bulletEnabled val="1"/>
        </dgm:presLayoutVars>
      </dgm:prSet>
      <dgm:spPr/>
    </dgm:pt>
    <dgm:pt modelId="{80657785-96B6-401A-B815-18B1FA4E9802}" type="pres">
      <dgm:prSet presAssocID="{06DD2E5B-DC3B-4C1B-B256-4F9C3AD9B676}" presName="spacer" presStyleCnt="0"/>
      <dgm:spPr/>
    </dgm:pt>
    <dgm:pt modelId="{2A48772B-08F5-42DC-9FE7-9D6617523A0A}" type="pres">
      <dgm:prSet presAssocID="{D91DE008-A41E-405C-8FFE-FD0FE8EC9ED7}" presName="comp" presStyleCnt="0"/>
      <dgm:spPr/>
    </dgm:pt>
    <dgm:pt modelId="{8D8452DC-640E-4249-BB1D-D4655CDF5271}" type="pres">
      <dgm:prSet presAssocID="{D91DE008-A41E-405C-8FFE-FD0FE8EC9ED7}" presName="box" presStyleLbl="node1" presStyleIdx="3" presStyleCnt="4" custScaleY="83908" custLinFactNeighborY="-92863"/>
      <dgm:spPr/>
    </dgm:pt>
    <dgm:pt modelId="{C7270A03-0B26-4720-B8C1-5E65B1969147}" type="pres">
      <dgm:prSet presAssocID="{D91DE008-A41E-405C-8FFE-FD0FE8EC9ED7}" presName="img" presStyleLbl="fgImgPlace1" presStyleIdx="3" presStyleCnt="4" custScaleX="102728" custScaleY="108299" custLinFactY="-16718" custLinFactNeighborX="-8147" custLinFactNeighborY="-10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5BF1EF01-0076-43AE-90D6-7AC4DE062F82}" type="pres">
      <dgm:prSet presAssocID="{D91DE008-A41E-405C-8FFE-FD0FE8EC9ED7}" presName="text" presStyleLbl="node1" presStyleIdx="3" presStyleCnt="4">
        <dgm:presLayoutVars>
          <dgm:bulletEnabled val="1"/>
        </dgm:presLayoutVars>
      </dgm:prSet>
      <dgm:spPr/>
    </dgm:pt>
  </dgm:ptLst>
  <dgm:cxnLst>
    <dgm:cxn modelId="{A4DE6B19-7BF9-4E61-B331-F97A8E42AF4F}" type="presOf" srcId="{602F229C-6C1A-4D38-A208-9B01F1497493}" destId="{34E997D6-B996-4175-8471-5E7494E920A2}" srcOrd="1" destOrd="0" presId="urn:microsoft.com/office/officeart/2005/8/layout/vList4"/>
    <dgm:cxn modelId="{105D993A-5FA7-4463-92C4-6755A2746E35}" srcId="{FAE3A843-CCC7-4480-BEAD-EF59F57D007E}" destId="{D91DE008-A41E-405C-8FFE-FD0FE8EC9ED7}" srcOrd="3" destOrd="0" parTransId="{234284C0-D2A2-45E3-9CB9-2DD509B0348E}" sibTransId="{CB0C8BEA-6723-4E49-A0D2-88DB65A3CA77}"/>
    <dgm:cxn modelId="{3E787E42-2841-476B-B2FA-6284FDBF10CB}" type="presOf" srcId="{602F229C-6C1A-4D38-A208-9B01F1497493}" destId="{1DD69E2B-B5A1-4DD5-B47E-9DF1E573B035}" srcOrd="0" destOrd="0" presId="urn:microsoft.com/office/officeart/2005/8/layout/vList4"/>
    <dgm:cxn modelId="{8A11FF46-FD6A-428D-83B4-67F989652B81}" srcId="{FAE3A843-CCC7-4480-BEAD-EF59F57D007E}" destId="{602F229C-6C1A-4D38-A208-9B01F1497493}" srcOrd="1" destOrd="0" parTransId="{84471893-A5D9-4C10-94CD-FACE67D7B68E}" sibTransId="{94BC5250-4F52-439B-8D70-53DAD9C36036}"/>
    <dgm:cxn modelId="{FC39B899-DC91-4CF6-A273-D2F6D29BE0F6}" type="presOf" srcId="{FAE3A843-CCC7-4480-BEAD-EF59F57D007E}" destId="{B65CD95D-3BF2-4B05-B1B4-AA7954A04988}" srcOrd="0" destOrd="0" presId="urn:microsoft.com/office/officeart/2005/8/layout/vList4"/>
    <dgm:cxn modelId="{4CA420A9-DE45-42F9-B95B-FEFD353AF666}" type="presOf" srcId="{D91DE008-A41E-405C-8FFE-FD0FE8EC9ED7}" destId="{8D8452DC-640E-4249-BB1D-D4655CDF5271}" srcOrd="0" destOrd="0" presId="urn:microsoft.com/office/officeart/2005/8/layout/vList4"/>
    <dgm:cxn modelId="{42D457A9-4ABA-4C5F-88C6-BDACA86C998C}" srcId="{FAE3A843-CCC7-4480-BEAD-EF59F57D007E}" destId="{DE601F89-9A50-422D-94A9-B25CF51C31FD}" srcOrd="2" destOrd="0" parTransId="{00377E42-9AAC-4A2A-B4F2-A55A15D1ADD8}" sibTransId="{06DD2E5B-DC3B-4C1B-B256-4F9C3AD9B676}"/>
    <dgm:cxn modelId="{4D7AAAD0-CCAA-497E-922E-AD668E28A9AE}" type="presOf" srcId="{DE601F89-9A50-422D-94A9-B25CF51C31FD}" destId="{D7E15CA9-4551-4E66-B893-8029BDAB4073}" srcOrd="1" destOrd="0" presId="urn:microsoft.com/office/officeart/2005/8/layout/vList4"/>
    <dgm:cxn modelId="{C60AE7DF-BD6D-4FB1-905C-98065A74C202}" type="presOf" srcId="{00772E62-0AD4-4BE6-81C8-588E0186BDE5}" destId="{A4E8FE0F-9674-4EBC-8449-9E46FFEF0E65}" srcOrd="1" destOrd="0" presId="urn:microsoft.com/office/officeart/2005/8/layout/vList4"/>
    <dgm:cxn modelId="{0B7097E3-4195-4881-88FD-00B5AF3AA481}" srcId="{FAE3A843-CCC7-4480-BEAD-EF59F57D007E}" destId="{00772E62-0AD4-4BE6-81C8-588E0186BDE5}" srcOrd="0" destOrd="0" parTransId="{9BD93BAF-0FE6-446E-A08D-2ACE923FD51C}" sibTransId="{86FD3F3C-EA6A-422C-BCF5-6500D9C81D75}"/>
    <dgm:cxn modelId="{263E7CF1-9F48-430A-9FF3-B2B8E70C1B47}" type="presOf" srcId="{DE601F89-9A50-422D-94A9-B25CF51C31FD}" destId="{9F9CBB12-F35F-493A-930D-748ED55BC4F4}" srcOrd="0" destOrd="0" presId="urn:microsoft.com/office/officeart/2005/8/layout/vList4"/>
    <dgm:cxn modelId="{C8355DF9-9354-4008-8774-2C3849975727}" type="presOf" srcId="{D91DE008-A41E-405C-8FFE-FD0FE8EC9ED7}" destId="{5BF1EF01-0076-43AE-90D6-7AC4DE062F82}" srcOrd="1" destOrd="0" presId="urn:microsoft.com/office/officeart/2005/8/layout/vList4"/>
    <dgm:cxn modelId="{941B65FA-DCD5-417A-9BB7-A7B15E56064D}" type="presOf" srcId="{00772E62-0AD4-4BE6-81C8-588E0186BDE5}" destId="{20EF2ED9-7237-481B-B817-A021B9CC3C4B}" srcOrd="0" destOrd="0" presId="urn:microsoft.com/office/officeart/2005/8/layout/vList4"/>
    <dgm:cxn modelId="{FBB2801A-3011-4D04-B69C-622C6392F9AE}" type="presParOf" srcId="{B65CD95D-3BF2-4B05-B1B4-AA7954A04988}" destId="{95E9D738-B484-4E0F-AAA9-F5800B0CB6F0}" srcOrd="0" destOrd="0" presId="urn:microsoft.com/office/officeart/2005/8/layout/vList4"/>
    <dgm:cxn modelId="{0C6732F6-FFF6-4DE8-9A61-2FB6EB9317A0}" type="presParOf" srcId="{95E9D738-B484-4E0F-AAA9-F5800B0CB6F0}" destId="{20EF2ED9-7237-481B-B817-A021B9CC3C4B}" srcOrd="0" destOrd="0" presId="urn:microsoft.com/office/officeart/2005/8/layout/vList4"/>
    <dgm:cxn modelId="{C18EEE4C-0E60-4415-9338-E98B8CB88265}" type="presParOf" srcId="{95E9D738-B484-4E0F-AAA9-F5800B0CB6F0}" destId="{8B99B9BC-7478-4122-8253-B31CF4943CDF}" srcOrd="1" destOrd="0" presId="urn:microsoft.com/office/officeart/2005/8/layout/vList4"/>
    <dgm:cxn modelId="{AC2AEE20-8C04-40D2-8CD4-66EC9DF9B38F}" type="presParOf" srcId="{95E9D738-B484-4E0F-AAA9-F5800B0CB6F0}" destId="{A4E8FE0F-9674-4EBC-8449-9E46FFEF0E65}" srcOrd="2" destOrd="0" presId="urn:microsoft.com/office/officeart/2005/8/layout/vList4"/>
    <dgm:cxn modelId="{AF7B72A4-A6E9-4F1C-A7DE-451DD6F0C239}" type="presParOf" srcId="{B65CD95D-3BF2-4B05-B1B4-AA7954A04988}" destId="{D9C15B36-51C8-42E2-8D6A-B0327C59AF1E}" srcOrd="1" destOrd="0" presId="urn:microsoft.com/office/officeart/2005/8/layout/vList4"/>
    <dgm:cxn modelId="{AF47D83B-4CD0-4338-A2ED-492F8D49A5EF}" type="presParOf" srcId="{B65CD95D-3BF2-4B05-B1B4-AA7954A04988}" destId="{3B2854F9-1AD7-4FE7-B6CF-85F4974ECBB2}" srcOrd="2" destOrd="0" presId="urn:microsoft.com/office/officeart/2005/8/layout/vList4"/>
    <dgm:cxn modelId="{2E1A564E-5787-4356-9C57-9E66F7C0B2F8}" type="presParOf" srcId="{3B2854F9-1AD7-4FE7-B6CF-85F4974ECBB2}" destId="{1DD69E2B-B5A1-4DD5-B47E-9DF1E573B035}" srcOrd="0" destOrd="0" presId="urn:microsoft.com/office/officeart/2005/8/layout/vList4"/>
    <dgm:cxn modelId="{8FEE17EF-123C-41BA-B13A-36193A48480A}" type="presParOf" srcId="{3B2854F9-1AD7-4FE7-B6CF-85F4974ECBB2}" destId="{1A479DF9-8A7D-49D9-A886-0B638E38879D}" srcOrd="1" destOrd="0" presId="urn:microsoft.com/office/officeart/2005/8/layout/vList4"/>
    <dgm:cxn modelId="{2DC12239-7E77-4871-ADE6-E2E2EC8741CF}" type="presParOf" srcId="{3B2854F9-1AD7-4FE7-B6CF-85F4974ECBB2}" destId="{34E997D6-B996-4175-8471-5E7494E920A2}" srcOrd="2" destOrd="0" presId="urn:microsoft.com/office/officeart/2005/8/layout/vList4"/>
    <dgm:cxn modelId="{998EB773-F20B-411E-8A04-248C9146BE4F}" type="presParOf" srcId="{B65CD95D-3BF2-4B05-B1B4-AA7954A04988}" destId="{B96B39D3-EDAF-471B-8497-DA57A7182CCE}" srcOrd="3" destOrd="0" presId="urn:microsoft.com/office/officeart/2005/8/layout/vList4"/>
    <dgm:cxn modelId="{A75B3AF8-BE67-42D0-9647-71B478AFDFD6}" type="presParOf" srcId="{B65CD95D-3BF2-4B05-B1B4-AA7954A04988}" destId="{A4947C84-78D6-460A-A5F7-EF032FA75999}" srcOrd="4" destOrd="0" presId="urn:microsoft.com/office/officeart/2005/8/layout/vList4"/>
    <dgm:cxn modelId="{804F6A69-5856-40AE-830A-9757B498DBB2}" type="presParOf" srcId="{A4947C84-78D6-460A-A5F7-EF032FA75999}" destId="{9F9CBB12-F35F-493A-930D-748ED55BC4F4}" srcOrd="0" destOrd="0" presId="urn:microsoft.com/office/officeart/2005/8/layout/vList4"/>
    <dgm:cxn modelId="{EC43BE31-6DFE-4850-A90B-7D6E382296D2}" type="presParOf" srcId="{A4947C84-78D6-460A-A5F7-EF032FA75999}" destId="{4ABD4C41-086E-4D83-9EF3-E5F0A5CAD783}" srcOrd="1" destOrd="0" presId="urn:microsoft.com/office/officeart/2005/8/layout/vList4"/>
    <dgm:cxn modelId="{C1BE0EBB-AF05-47B0-8C31-C4798D6DC219}" type="presParOf" srcId="{A4947C84-78D6-460A-A5F7-EF032FA75999}" destId="{D7E15CA9-4551-4E66-B893-8029BDAB4073}" srcOrd="2" destOrd="0" presId="urn:microsoft.com/office/officeart/2005/8/layout/vList4"/>
    <dgm:cxn modelId="{EC6B774F-BE16-4228-9DED-B94FF78B0BC2}" type="presParOf" srcId="{B65CD95D-3BF2-4B05-B1B4-AA7954A04988}" destId="{80657785-96B6-401A-B815-18B1FA4E9802}" srcOrd="5" destOrd="0" presId="urn:microsoft.com/office/officeart/2005/8/layout/vList4"/>
    <dgm:cxn modelId="{B90CB970-7D29-42A4-BDAC-505EEAD7710E}" type="presParOf" srcId="{B65CD95D-3BF2-4B05-B1B4-AA7954A04988}" destId="{2A48772B-08F5-42DC-9FE7-9D6617523A0A}" srcOrd="6" destOrd="0" presId="urn:microsoft.com/office/officeart/2005/8/layout/vList4"/>
    <dgm:cxn modelId="{17DF84E1-1C05-4E2F-B14C-5ACE9933C81C}" type="presParOf" srcId="{2A48772B-08F5-42DC-9FE7-9D6617523A0A}" destId="{8D8452DC-640E-4249-BB1D-D4655CDF5271}" srcOrd="0" destOrd="0" presId="urn:microsoft.com/office/officeart/2005/8/layout/vList4"/>
    <dgm:cxn modelId="{2A0D6B5D-D999-460A-802F-72DCFE5623BB}" type="presParOf" srcId="{2A48772B-08F5-42DC-9FE7-9D6617523A0A}" destId="{C7270A03-0B26-4720-B8C1-5E65B1969147}" srcOrd="1" destOrd="0" presId="urn:microsoft.com/office/officeart/2005/8/layout/vList4"/>
    <dgm:cxn modelId="{2FE59FF0-65FF-458E-ABB6-699493A77ED6}" type="presParOf" srcId="{2A48772B-08F5-42DC-9FE7-9D6617523A0A}" destId="{5BF1EF01-0076-43AE-90D6-7AC4DE062F82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DAC62-7F91-4D08-9F21-63962FA0F993}">
      <dsp:nvSpPr>
        <dsp:cNvPr id="0" name=""/>
        <dsp:cNvSpPr/>
      </dsp:nvSpPr>
      <dsp:spPr>
        <a:xfrm>
          <a:off x="0" y="5135518"/>
          <a:ext cx="10922529" cy="67403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 Дня Захисника та Захисниць України 511 осіб отримали по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 тис. грн., на загальну суму – 1 022 000 </a:t>
          </a:r>
          <a:r>
            <a:rPr lang="uk-UA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тис.грн</a:t>
          </a: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135518"/>
        <a:ext cx="10922529" cy="674034"/>
      </dsp:txXfrm>
    </dsp:sp>
    <dsp:sp modelId="{4E91758B-C1A1-4B08-A854-3293A0658807}">
      <dsp:nvSpPr>
        <dsp:cNvPr id="0" name=""/>
        <dsp:cNvSpPr/>
      </dsp:nvSpPr>
      <dsp:spPr>
        <a:xfrm rot="10800000">
          <a:off x="0" y="4108964"/>
          <a:ext cx="10922529" cy="1036664"/>
        </a:xfrm>
        <a:prstGeom prst="upArrowCallou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44 заяви від військовослужбовців, які мобілізовані на військову службу та виділено – 220 </a:t>
          </a:r>
          <a:r>
            <a:rPr lang="uk-UA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тис.грн</a:t>
          </a: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4108964"/>
        <a:ext cx="10922529" cy="673593"/>
      </dsp:txXfrm>
    </dsp:sp>
    <dsp:sp modelId="{1097324A-0F02-491A-A495-3FF1705495C0}">
      <dsp:nvSpPr>
        <dsp:cNvPr id="0" name=""/>
        <dsp:cNvSpPr/>
      </dsp:nvSpPr>
      <dsp:spPr>
        <a:xfrm rot="10800000">
          <a:off x="0" y="3082410"/>
          <a:ext cx="10922529" cy="1036664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понад 599 заяв про надання одноразової грошової допомоги жителям громади та виділено– 3,5 </a:t>
          </a:r>
          <a:r>
            <a:rPr lang="uk-UA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млн.грн</a:t>
          </a: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082410"/>
        <a:ext cx="10922529" cy="673593"/>
      </dsp:txXfrm>
    </dsp:sp>
    <dsp:sp modelId="{B442A83F-CA44-4BA2-861D-F80EC0A0760B}">
      <dsp:nvSpPr>
        <dsp:cNvPr id="0" name=""/>
        <dsp:cNvSpPr/>
      </dsp:nvSpPr>
      <dsp:spPr>
        <a:xfrm rot="10800000">
          <a:off x="0" y="2055857"/>
          <a:ext cx="10922529" cy="1036664"/>
        </a:xfrm>
        <a:prstGeom prst="upArrowCallou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Заслухано звіти директора КНП «Центр ПМСД «Медичний простір» Городоцької сільської ради, поліцейських офіцерів громади</a:t>
          </a:r>
          <a:endParaRPr lang="ru-RU" sz="1800" kern="1200" dirty="0">
            <a:solidFill>
              <a:schemeClr val="tx1"/>
            </a:solidFill>
          </a:endParaRPr>
        </a:p>
      </dsp:txBody>
      <dsp:txXfrm rot="10800000">
        <a:off x="0" y="2055857"/>
        <a:ext cx="10922529" cy="673593"/>
      </dsp:txXfrm>
    </dsp:sp>
    <dsp:sp modelId="{5FFEBDA0-E1EC-4524-87A3-85383169A92C}">
      <dsp:nvSpPr>
        <dsp:cNvPr id="0" name=""/>
        <dsp:cNvSpPr/>
      </dsp:nvSpPr>
      <dsp:spPr>
        <a:xfrm rot="10800000">
          <a:off x="0" y="1029303"/>
          <a:ext cx="10922529" cy="1036664"/>
        </a:xfrm>
        <a:prstGeom prst="upArrowCallout">
          <a:avLst/>
        </a:prstGeom>
        <a:solidFill>
          <a:srgbClr val="FD87E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Заслухано звіти керівників виконавчих органів сільської ради про стан виконання делегованих повноважень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1029303"/>
        <a:ext cx="10922529" cy="673593"/>
      </dsp:txXfrm>
    </dsp:sp>
    <dsp:sp modelId="{BBFA8DB1-441C-4C8E-AC9C-59E59BDC6DBB}">
      <dsp:nvSpPr>
        <dsp:cNvPr id="0" name=""/>
        <dsp:cNvSpPr/>
      </dsp:nvSpPr>
      <dsp:spPr>
        <a:xfrm rot="10800000">
          <a:off x="0" y="458"/>
          <a:ext cx="10922529" cy="1036664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Проведено 13 засідань виконавчого комітету, на яких прийнято 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300 рішень</a:t>
          </a:r>
          <a:endParaRPr lang="uk-UA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458"/>
        <a:ext cx="10922529" cy="673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B2941-FFB2-450D-95E7-20502F8F5DC4}">
      <dsp:nvSpPr>
        <dsp:cNvPr id="0" name=""/>
        <dsp:cNvSpPr/>
      </dsp:nvSpPr>
      <dsp:spPr>
        <a:xfrm>
          <a:off x="0" y="92670"/>
          <a:ext cx="10907245" cy="86740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с. Бронники, по вулицях: Нова та Покровська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с. Рогачів вулиця Калинова</a:t>
          </a:r>
          <a:endParaRPr lang="ru-RU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343" y="135013"/>
        <a:ext cx="10822559" cy="782722"/>
      </dsp:txXfrm>
    </dsp:sp>
    <dsp:sp modelId="{9CAE8A89-BEA8-4477-91C5-2361BAD74195}">
      <dsp:nvSpPr>
        <dsp:cNvPr id="0" name=""/>
        <dsp:cNvSpPr/>
      </dsp:nvSpPr>
      <dsp:spPr>
        <a:xfrm>
          <a:off x="0" y="2068219"/>
          <a:ext cx="10907245" cy="802467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с. </a:t>
          </a:r>
          <a:r>
            <a:rPr lang="uk-UA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r>
            <a:rPr lang="uk-UA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по вулицях: Ринкова, Озерна, Івана Франка, Грушевського, Провулок сьомий</a:t>
          </a:r>
          <a:endParaRPr lang="ru-RU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173" y="2107392"/>
        <a:ext cx="10828899" cy="724121"/>
      </dsp:txXfrm>
    </dsp:sp>
    <dsp:sp modelId="{981CBBE9-DCD9-4F3E-AF32-2199DA441A99}">
      <dsp:nvSpPr>
        <dsp:cNvPr id="0" name=""/>
        <dsp:cNvSpPr/>
      </dsp:nvSpPr>
      <dsp:spPr>
        <a:xfrm>
          <a:off x="0" y="3074569"/>
          <a:ext cx="10907245" cy="835637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</a:t>
          </a:r>
          <a:r>
            <a:rPr lang="uk-UA" sz="20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Ставки </a:t>
          </a:r>
          <a:r>
            <a:rPr lang="uk-UA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 вулицях: Свято-Михайлівська, </a:t>
          </a:r>
          <a:r>
            <a:rPr lang="uk-UA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Обарівська</a:t>
          </a:r>
          <a:r>
            <a:rPr lang="uk-UA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Шевченка</a:t>
          </a:r>
          <a:endParaRPr lang="ru-RU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92" y="3115361"/>
        <a:ext cx="10825661" cy="754053"/>
      </dsp:txXfrm>
    </dsp:sp>
    <dsp:sp modelId="{4DA9A4FF-D1AF-4888-9D97-E2AFDFB0D218}">
      <dsp:nvSpPr>
        <dsp:cNvPr id="0" name=""/>
        <dsp:cNvSpPr/>
      </dsp:nvSpPr>
      <dsp:spPr>
        <a:xfrm>
          <a:off x="0" y="1137165"/>
          <a:ext cx="10907245" cy="741517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с. Городок вулиці: Сонячна, Лесі Українки, </a:t>
          </a:r>
          <a:r>
            <a:rPr lang="uk-UA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Пересопницька</a:t>
          </a:r>
          <a:r>
            <a:rPr lang="uk-UA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Рівненська, Коротка</a:t>
          </a:r>
          <a:endParaRPr lang="ru-RU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98" y="1173363"/>
        <a:ext cx="10834849" cy="6691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F08E6-F3E7-4AB1-9BC2-96C4352D6753}">
      <dsp:nvSpPr>
        <dsp:cNvPr id="0" name=""/>
        <dsp:cNvSpPr/>
      </dsp:nvSpPr>
      <dsp:spPr>
        <a:xfrm>
          <a:off x="0" y="2700"/>
          <a:ext cx="11315657" cy="9418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Проведено 12 засідань комісії з питань захисту прав дитини Городоцької сільської ради та прийнято 25 рішень органу опіки та піклування</a:t>
          </a:r>
        </a:p>
      </dsp:txBody>
      <dsp:txXfrm>
        <a:off x="2375577" y="2700"/>
        <a:ext cx="8940080" cy="941825"/>
      </dsp:txXfrm>
    </dsp:sp>
    <dsp:sp modelId="{C04CE271-FBC9-45E2-A65D-5BD6959D651A}">
      <dsp:nvSpPr>
        <dsp:cNvPr id="0" name=""/>
        <dsp:cNvSpPr/>
      </dsp:nvSpPr>
      <dsp:spPr>
        <a:xfrm>
          <a:off x="0" y="0"/>
          <a:ext cx="1894218" cy="9472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AE312-1720-4578-804E-7F123F6EA188}">
      <dsp:nvSpPr>
        <dsp:cNvPr id="0" name=""/>
        <dsp:cNvSpPr/>
      </dsp:nvSpPr>
      <dsp:spPr>
        <a:xfrm>
          <a:off x="0" y="1140762"/>
          <a:ext cx="11315657" cy="102080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93663" algn="l"/>
              <a:tab pos="180975" algn="l"/>
            </a:tabLst>
          </a:pPr>
          <a:r>
            <a:rPr lang="uk-UA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Проведено 46 профілактичних рейдів, в ході яких обстежено житлово-побутові умови проживання 102 сімей</a:t>
          </a:r>
          <a:endParaRPr lang="ru-RU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5577" y="1140762"/>
        <a:ext cx="8940080" cy="1020807"/>
      </dsp:txXfrm>
    </dsp:sp>
    <dsp:sp modelId="{97FB1AE2-F38B-40B9-9F8C-5130512D3BBB}">
      <dsp:nvSpPr>
        <dsp:cNvPr id="0" name=""/>
        <dsp:cNvSpPr/>
      </dsp:nvSpPr>
      <dsp:spPr>
        <a:xfrm>
          <a:off x="0" y="1060797"/>
          <a:ext cx="1898608" cy="11829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DF50C-49B2-4D46-AAE4-4EC389DC6E6F}">
      <dsp:nvSpPr>
        <dsp:cNvPr id="0" name=""/>
        <dsp:cNvSpPr/>
      </dsp:nvSpPr>
      <dsp:spPr>
        <a:xfrm>
          <a:off x="0" y="2422525"/>
          <a:ext cx="11315657" cy="85749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Спеціалісти служби взяли участь у 36 судових засіданнях щодо захисту прав та інтересів дітей</a:t>
          </a:r>
        </a:p>
      </dsp:txBody>
      <dsp:txXfrm>
        <a:off x="2375577" y="2422525"/>
        <a:ext cx="8940080" cy="857490"/>
      </dsp:txXfrm>
    </dsp:sp>
    <dsp:sp modelId="{9B1614B3-FBA2-451F-A537-318723E35556}">
      <dsp:nvSpPr>
        <dsp:cNvPr id="0" name=""/>
        <dsp:cNvSpPr/>
      </dsp:nvSpPr>
      <dsp:spPr>
        <a:xfrm>
          <a:off x="24093" y="2372745"/>
          <a:ext cx="1865680" cy="9923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B89F7-922E-4946-BB2A-2287358C207D}">
      <dsp:nvSpPr>
        <dsp:cNvPr id="0" name=""/>
        <dsp:cNvSpPr/>
      </dsp:nvSpPr>
      <dsp:spPr>
        <a:xfrm>
          <a:off x="0" y="3472844"/>
          <a:ext cx="11315657" cy="126186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 Дня захисту дітей 64 дитини із числа дітей-сиріт, дітей, позбавлених батьківського піклування, дітей, які перебувають в складних життєвих обставинах та дітей, які тимчасово переміщені на територію громади отримали подарунки у вигляді продуктових пакетів</a:t>
          </a:r>
        </a:p>
      </dsp:txBody>
      <dsp:txXfrm>
        <a:off x="2375577" y="3472844"/>
        <a:ext cx="8940080" cy="1261868"/>
      </dsp:txXfrm>
    </dsp:sp>
    <dsp:sp modelId="{FB53754D-7FDF-4744-8135-16F4E6187F8C}">
      <dsp:nvSpPr>
        <dsp:cNvPr id="0" name=""/>
        <dsp:cNvSpPr/>
      </dsp:nvSpPr>
      <dsp:spPr>
        <a:xfrm>
          <a:off x="9235" y="3477225"/>
          <a:ext cx="1877018" cy="12877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4EA5B-4CAD-4591-AAD4-A0E6EA752E72}">
      <dsp:nvSpPr>
        <dsp:cNvPr id="0" name=""/>
        <dsp:cNvSpPr/>
      </dsp:nvSpPr>
      <dsp:spPr>
        <a:xfrm>
          <a:off x="0" y="4869437"/>
          <a:ext cx="11315657" cy="112445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 нагоди відзначення Різдвяних та Новорічних свят 30 дітей-сиріт, дітей, позбавлених батьківського піклування, дітей, які перебувають в складних життєвих обставинах та дітей, які тимчасово переміщені на територію громади отримали подарунки у вигляді солодощів</a:t>
          </a:r>
          <a:endParaRPr lang="ru-RU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5577" y="4869437"/>
        <a:ext cx="8940080" cy="1124459"/>
      </dsp:txXfrm>
    </dsp:sp>
    <dsp:sp modelId="{6D109D52-0ED4-48DE-8920-D54209ECF8DF}">
      <dsp:nvSpPr>
        <dsp:cNvPr id="0" name=""/>
        <dsp:cNvSpPr/>
      </dsp:nvSpPr>
      <dsp:spPr>
        <a:xfrm>
          <a:off x="0" y="4859861"/>
          <a:ext cx="1876452" cy="11430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5000" b="-6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F2ED9-7237-481B-B817-A021B9CC3C4B}">
      <dsp:nvSpPr>
        <dsp:cNvPr id="0" name=""/>
        <dsp:cNvSpPr/>
      </dsp:nvSpPr>
      <dsp:spPr>
        <a:xfrm>
          <a:off x="0" y="90673"/>
          <a:ext cx="11420559" cy="74087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 бюджету громади у 2022-2024 роках виділено 55,554 млн. грн.</a:t>
          </a:r>
        </a:p>
      </dsp:txBody>
      <dsp:txXfrm>
        <a:off x="2462073" y="90673"/>
        <a:ext cx="8958485" cy="740874"/>
      </dsp:txXfrm>
    </dsp:sp>
    <dsp:sp modelId="{8B99B9BC-7478-4122-8253-B31CF4943CDF}">
      <dsp:nvSpPr>
        <dsp:cNvPr id="0" name=""/>
        <dsp:cNvSpPr/>
      </dsp:nvSpPr>
      <dsp:spPr>
        <a:xfrm>
          <a:off x="0" y="18394"/>
          <a:ext cx="2340392" cy="9520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69E2B-B5A1-4DD5-B47E-9DF1E573B035}">
      <dsp:nvSpPr>
        <dsp:cNvPr id="0" name=""/>
        <dsp:cNvSpPr/>
      </dsp:nvSpPr>
      <dsp:spPr>
        <a:xfrm>
          <a:off x="0" y="1249411"/>
          <a:ext cx="11420559" cy="107008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Придбано 13</a:t>
          </a:r>
          <a:r>
            <a:rPr lang="en-US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автомобілів за кошти працівників сільської ради, комунальних закладів громади, релігійних громад, депутатського корпусу та кошти зібрані під час благодійних заходів в громаді</a:t>
          </a:r>
        </a:p>
      </dsp:txBody>
      <dsp:txXfrm>
        <a:off x="2462073" y="1249411"/>
        <a:ext cx="8958485" cy="1070086"/>
      </dsp:txXfrm>
    </dsp:sp>
    <dsp:sp modelId="{1A479DF9-8A7D-49D9-A886-0B638E38879D}">
      <dsp:nvSpPr>
        <dsp:cNvPr id="0" name=""/>
        <dsp:cNvSpPr/>
      </dsp:nvSpPr>
      <dsp:spPr>
        <a:xfrm>
          <a:off x="0" y="1126671"/>
          <a:ext cx="2374813" cy="13089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CBB12-F35F-493A-930D-748ED55BC4F4}">
      <dsp:nvSpPr>
        <dsp:cNvPr id="0" name=""/>
        <dsp:cNvSpPr/>
      </dsp:nvSpPr>
      <dsp:spPr>
        <a:xfrm>
          <a:off x="0" y="4390496"/>
          <a:ext cx="11420559" cy="141095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будинках культури майстрині-волонтерки плетуть маскувальні сітки, шиють бинти, сідачки, підлокітники, інші вироби яких потребують військовослужбовці Збройних Сил України. </a:t>
          </a:r>
        </a:p>
        <a:p>
          <a:pPr marL="85725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зупиняється робота з приготування їжі військовослужбовцям, плетіння маскувальних сіток</a:t>
          </a:r>
          <a:endParaRPr lang="uk-UA" sz="1600" b="1" kern="1200" dirty="0">
            <a:solidFill>
              <a:schemeClr val="tx1"/>
            </a:solidFill>
          </a:endParaRPr>
        </a:p>
      </dsp:txBody>
      <dsp:txXfrm>
        <a:off x="2462073" y="4390496"/>
        <a:ext cx="8958485" cy="1410954"/>
      </dsp:txXfrm>
    </dsp:sp>
    <dsp:sp modelId="{4ABD4C41-086E-4D83-9EF3-E5F0A5CAD783}">
      <dsp:nvSpPr>
        <dsp:cNvPr id="0" name=""/>
        <dsp:cNvSpPr/>
      </dsp:nvSpPr>
      <dsp:spPr>
        <a:xfrm>
          <a:off x="0" y="4337876"/>
          <a:ext cx="2439865" cy="14935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452DC-640E-4249-BB1D-D4655CDF5271}">
      <dsp:nvSpPr>
        <dsp:cNvPr id="0" name=""/>
        <dsp:cNvSpPr/>
      </dsp:nvSpPr>
      <dsp:spPr>
        <a:xfrm>
          <a:off x="0" y="2660138"/>
          <a:ext cx="11420559" cy="149324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Придбано та передано для підрозділів </a:t>
          </a:r>
          <a:r>
            <a:rPr lang="uk-UA" sz="1600" b="1" i="0" kern="12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rPr>
            <a:t>Сил безпеки та оборони </a:t>
          </a:r>
          <a:r>
            <a:rPr lang="uk-UA" sz="1600" b="1" i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України 111 квадрокоптерів різних модифікацій: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49 квадрокоптерів DJI </a:t>
          </a:r>
          <a:r>
            <a:rPr lang="uk-UA" sz="16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Mavic</a:t>
          </a: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3 </a:t>
          </a:r>
          <a:r>
            <a:rPr lang="uk-UA" sz="16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Thermal</a:t>
          </a: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57 квадрокоптерів  DJI </a:t>
          </a:r>
          <a:r>
            <a:rPr lang="uk-UA" sz="16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Mavic</a:t>
          </a: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3 PRO;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5 квадрокоптерів DJI </a:t>
          </a:r>
          <a:r>
            <a:rPr lang="uk-UA" sz="16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Matrice</a:t>
          </a:r>
          <a:r>
            <a:rPr lang="uk-UA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30T.</a:t>
          </a:r>
          <a:endParaRPr lang="ru-RU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462073" y="2660138"/>
        <a:ext cx="8958485" cy="1493244"/>
      </dsp:txXfrm>
    </dsp:sp>
    <dsp:sp modelId="{C7270A03-0B26-4720-B8C1-5E65B1969147}">
      <dsp:nvSpPr>
        <dsp:cNvPr id="0" name=""/>
        <dsp:cNvSpPr/>
      </dsp:nvSpPr>
      <dsp:spPr>
        <a:xfrm>
          <a:off x="0" y="2626735"/>
          <a:ext cx="2346422" cy="15418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0.25036</cdr:x>
      <cdr:y>0.34816</cdr:y>
    </cdr:from>
    <cdr:to>
      <cdr:x>0.40211</cdr:x>
      <cdr:y>0.46089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id="{F29C4E6B-31F7-4FFD-B5D7-DC2DC440176F}"/>
            </a:ext>
          </a:extLst>
        </cdr:cNvPr>
        <cdr:cNvSpPr/>
      </cdr:nvSpPr>
      <cdr:spPr>
        <a:xfrm xmlns:a="http://schemas.openxmlformats.org/drawingml/2006/main">
          <a:off x="2148966" y="1958197"/>
          <a:ext cx="1302588" cy="63404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uk-U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10 941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EA157-F7A8-49A1-9132-B22BE8DF2CC5}" type="datetimeFigureOut">
              <a:rPr lang="uk-UA" smtClean="0"/>
              <a:t>28.03.2025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AD44E-2A97-4143-BEEC-14B111A93A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908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51128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3860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50267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Місце для зображення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825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uk-UA" dirty="0"/>
              <a:t>Вставте або перетягніть зображення сюди.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3151" spc="-113">
                <a:solidFill>
                  <a:schemeClr val="bg1"/>
                </a:solidFill>
              </a:defRPr>
            </a:lvl1pPr>
          </a:lstStyle>
          <a:p>
            <a:pPr rtl="0"/>
            <a:r>
              <a:rPr lang="uk-UA"/>
              <a:t>Клацніть, щоб змінити зразок. стиль заголовка</a:t>
            </a:r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1575">
                <a:solidFill>
                  <a:schemeClr val="bg1"/>
                </a:solidFill>
              </a:defRPr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pPr rtl="0"/>
            <a:r>
              <a:rPr lang="uk-UA"/>
              <a:t>Клацніть, щоб змінити стиль зразка підзаголовка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8530192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uk-UA" smtClean="0"/>
              <a:pPr rtl="0"/>
              <a:t>‹№›</a:t>
            </a:fld>
            <a:endParaRPr lang="uk-UA" dirty="0"/>
          </a:p>
        </p:txBody>
      </p:sp>
      <p:sp>
        <p:nvSpPr>
          <p:cNvPr id="24" name="Полілінія: фі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3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25" name="Полілінія: фі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50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26" name="Полілінія: фі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7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27" name="Полілінія: фі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9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28" name="Полілінія: фі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36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29" name="Полілінія: фі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703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30" name="Полілінія: фі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57" y="247559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31" name="Полілінія: фі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9" y="631141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32" name="Полілінія: фі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81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33" name="Полілінія: фі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5" y="901562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34" name="Полілінія: фі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9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35" name="Полілінія: фі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4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36" name="Полілінія: фі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71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  <p:sp>
        <p:nvSpPr>
          <p:cNvPr id="37" name="Полілінія: фі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31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351" dirty="0"/>
          </a:p>
        </p:txBody>
      </p:sp>
    </p:spTree>
    <p:extLst>
      <p:ext uri="{BB962C8B-B14F-4D97-AF65-F5344CB8AC3E}">
        <p14:creationId xmlns:p14="http://schemas.microsoft.com/office/powerpoint/2010/main" val="144059163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uk-UA" smtClean="0"/>
              <a:pPr rtl="0"/>
              <a:t>‹№›</a:t>
            </a:fld>
            <a:endParaRPr lang="uk-UA" dirty="0"/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97" y="1152527"/>
            <a:ext cx="5472113" cy="5038725"/>
          </a:xfrm>
        </p:spPr>
        <p:txBody>
          <a:bodyPr rtlCol="0"/>
          <a:lstStyle/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9748970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товпець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uk-UA" smtClean="0"/>
              <a:pPr rtl="0"/>
              <a:t>‹№›</a:t>
            </a:fld>
            <a:endParaRPr lang="uk-UA" dirty="0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49" y="1152005"/>
            <a:ext cx="3600451" cy="5038725"/>
          </a:xfrm>
        </p:spPr>
        <p:txBody>
          <a:bodyPr rtlCol="0"/>
          <a:lstStyle/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49" y="1152005"/>
            <a:ext cx="3600451" cy="5038725"/>
          </a:xfrm>
        </p:spPr>
        <p:txBody>
          <a:bodyPr rtlCol="0"/>
          <a:lstStyle/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527475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товпець 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uk-UA" smtClean="0"/>
              <a:pPr rtl="0"/>
              <a:t>‹№›</a:t>
            </a:fld>
            <a:endParaRPr lang="uk-UA" dirty="0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5" y="1152527"/>
            <a:ext cx="2160588" cy="5038725"/>
          </a:xfrm>
        </p:spPr>
        <p:txBody>
          <a:bodyPr rtlCol="0"/>
          <a:lstStyle/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5" y="1152527"/>
            <a:ext cx="2160588" cy="5038725"/>
          </a:xfrm>
        </p:spPr>
        <p:txBody>
          <a:bodyPr rtlCol="0"/>
          <a:lstStyle/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15" name="Місце для тексту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5" y="1148060"/>
            <a:ext cx="2160588" cy="5038725"/>
          </a:xfrm>
        </p:spPr>
        <p:txBody>
          <a:bodyPr rtlCol="0"/>
          <a:lstStyle/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17" name="Місце для тексту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5" y="1152527"/>
            <a:ext cx="2160588" cy="5038725"/>
          </a:xfrm>
        </p:spPr>
        <p:txBody>
          <a:bodyPr rtlCol="0"/>
          <a:lstStyle/>
          <a:p>
            <a:pPr lvl="0" rtl="0"/>
            <a:r>
              <a:rPr lang="uk-UA"/>
              <a:t>Зразок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13521461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Учасники групи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uk-UA"/>
              <a:t>Зразок заголовка</a:t>
            </a:r>
            <a:endParaRPr lang="uk-UA" dirty="0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uk-UA" smtClean="0"/>
              <a:pPr rtl="0"/>
              <a:t>‹№›</a:t>
            </a:fld>
            <a:endParaRPr lang="uk-UA" dirty="0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uk-UA"/>
              <a:t>Заголовок</a:t>
            </a:r>
            <a:endParaRPr lang="uk-UA" dirty="0"/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7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uk-UA"/>
              <a:t>Заголовок</a:t>
            </a:r>
            <a:endParaRPr lang="uk-UA" dirty="0"/>
          </a:p>
        </p:txBody>
      </p:sp>
      <p:sp>
        <p:nvSpPr>
          <p:cNvPr id="15" name="Місце для тексту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uk-UA"/>
              <a:t>Заголовок</a:t>
            </a:r>
            <a:endParaRPr lang="uk-UA" dirty="0"/>
          </a:p>
        </p:txBody>
      </p:sp>
      <p:sp>
        <p:nvSpPr>
          <p:cNvPr id="17" name="Місце для тексту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uk-UA"/>
              <a:t>Заголовок</a:t>
            </a:r>
            <a:endParaRPr lang="uk-UA" dirty="0"/>
          </a:p>
        </p:txBody>
      </p:sp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uk-UA"/>
              <a:t>Повне ім’я</a:t>
            </a:r>
            <a:endParaRPr lang="uk-UA" dirty="0"/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uk-UA"/>
              <a:t>Повне ім’я</a:t>
            </a:r>
            <a:endParaRPr lang="uk-UA" dirty="0"/>
          </a:p>
        </p:txBody>
      </p:sp>
      <p:sp>
        <p:nvSpPr>
          <p:cNvPr id="12" name="Місце для тексту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7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uk-UA"/>
              <a:t>Повне ім’я</a:t>
            </a:r>
            <a:endParaRPr lang="uk-UA" dirty="0"/>
          </a:p>
        </p:txBody>
      </p:sp>
      <p:sp>
        <p:nvSpPr>
          <p:cNvPr id="16" name="Місце для тексту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uk-UA"/>
              <a:t>Повне ім’я</a:t>
            </a:r>
            <a:endParaRPr lang="uk-UA" dirty="0"/>
          </a:p>
        </p:txBody>
      </p:sp>
      <p:sp>
        <p:nvSpPr>
          <p:cNvPr id="19" name="Місце для тексту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uk-UA"/>
              <a:t>Повне ім’я</a:t>
            </a:r>
            <a:endParaRPr lang="uk-UA" dirty="0"/>
          </a:p>
        </p:txBody>
      </p:sp>
      <p:sp>
        <p:nvSpPr>
          <p:cNvPr id="21" name="Місце для тексту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uk-UA"/>
              <a:t>Заголовок</a:t>
            </a:r>
            <a:endParaRPr lang="uk-UA" dirty="0"/>
          </a:p>
        </p:txBody>
      </p:sp>
      <p:sp>
        <p:nvSpPr>
          <p:cNvPr id="23" name="Місце для зображення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97" y="2160718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dirty="0"/>
              <a:t>Вставка рисунка</a:t>
            </a:r>
            <a:endParaRPr lang="uk-UA" dirty="0"/>
          </a:p>
        </p:txBody>
      </p:sp>
      <p:sp>
        <p:nvSpPr>
          <p:cNvPr id="24" name="Місце для зображення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10" y="2160718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dirty="0"/>
              <a:t>Вставка рисунка</a:t>
            </a:r>
            <a:endParaRPr lang="uk-UA" dirty="0"/>
          </a:p>
        </p:txBody>
      </p:sp>
      <p:sp>
        <p:nvSpPr>
          <p:cNvPr id="25" name="Місце для зображення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24" y="2160718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dirty="0"/>
              <a:t>Вставка рисунка</a:t>
            </a:r>
            <a:endParaRPr lang="uk-UA" dirty="0"/>
          </a:p>
        </p:txBody>
      </p:sp>
      <p:sp>
        <p:nvSpPr>
          <p:cNvPr id="26" name="Місце для зображення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37" y="2160718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dirty="0"/>
              <a:t>Вставка рисунка</a:t>
            </a:r>
            <a:endParaRPr lang="uk-UA" dirty="0"/>
          </a:p>
        </p:txBody>
      </p:sp>
      <p:sp>
        <p:nvSpPr>
          <p:cNvPr id="27" name="Місце для зображення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9" y="2160718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dirty="0"/>
              <a:t>Вставка рисунка</a:t>
            </a:r>
            <a:endParaRPr lang="uk-UA" dirty="0"/>
          </a:p>
        </p:txBody>
      </p:sp>
      <p:sp>
        <p:nvSpPr>
          <p:cNvPr id="20" name="Місце для зображення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61" y="2160718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dirty="0"/>
              <a:t>Вставка рисунка</a:t>
            </a:r>
            <a:endParaRPr lang="uk-UA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92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00015" indent="0" algn="ctr">
              <a:buNone/>
              <a:defRPr/>
            </a:lvl2pPr>
            <a:lvl3pPr marL="407174" indent="0" algn="ctr">
              <a:buNone/>
              <a:defRPr/>
            </a:lvl3pPr>
            <a:lvl4pPr marL="607187" indent="0" algn="ctr">
              <a:buNone/>
              <a:defRPr/>
            </a:lvl4pPr>
            <a:lvl5pPr marL="807204" indent="0" algn="ctr">
              <a:buNone/>
              <a:defRPr/>
            </a:lvl5pPr>
          </a:lstStyle>
          <a:p>
            <a:pPr lvl="0" rtl="0"/>
            <a:r>
              <a:rPr lang="uk-UA"/>
              <a:t>Повне ім’я</a:t>
            </a:r>
            <a:endParaRPr lang="uk-UA" dirty="0"/>
          </a:p>
        </p:txBody>
      </p:sp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39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uk-UA"/>
              <a:t>Заголовок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081034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3627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18051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76671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91831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02817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38472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87449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8" indent="0">
              <a:buNone/>
              <a:defRPr sz="751"/>
            </a:lvl7pPr>
            <a:lvl8pPr marL="2400180" indent="0">
              <a:buNone/>
              <a:defRPr sz="751"/>
            </a:lvl8pPr>
            <a:lvl9pPr marL="2743062" indent="0">
              <a:buNone/>
              <a:defRPr sz="7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31223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28.03.2025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5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ransition spd="slow">
    <p:wheel spokes="1"/>
  </p:transition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8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orodok-gromada.gov.u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fif"/><Relationship Id="rId2" Type="http://schemas.openxmlformats.org/officeDocument/2006/relationships/image" Target="../media/image91.jf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5066" y="1384662"/>
            <a:ext cx="5801868" cy="629487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uk-UA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Городоцька сільська рада</a:t>
            </a:r>
            <a:b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Рівненського району Рівненської області</a:t>
            </a:r>
            <a:br>
              <a:rPr lang="uk-UA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40221" y="2553419"/>
            <a:ext cx="9711558" cy="3048384"/>
          </a:xfrm>
        </p:spPr>
        <p:txBody>
          <a:bodyPr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000"/>
              </a:spcBef>
            </a:pPr>
            <a:r>
              <a:rPr lang="uk-UA" sz="3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ЗВІТ</a:t>
            </a:r>
            <a:endParaRPr lang="uk-UA" sz="3400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1000"/>
              </a:spcBef>
            </a:pPr>
            <a:r>
              <a:rPr lang="uk-UA" sz="3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сільського голови Сергія ПОЛІЩУКА</a:t>
            </a:r>
            <a:endParaRPr lang="uk-UA" sz="3400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1000"/>
              </a:spcBef>
            </a:pPr>
            <a:r>
              <a:rPr lang="uk-UA" sz="3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 роботу виконавчих органів </a:t>
            </a:r>
          </a:p>
          <a:p>
            <a:pPr defTabSz="914400">
              <a:lnSpc>
                <a:spcPct val="100000"/>
              </a:lnSpc>
              <a:spcBef>
                <a:spcPts val="1000"/>
              </a:spcBef>
            </a:pPr>
            <a:r>
              <a:rPr lang="uk-UA" sz="3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сільської ради за 2024 рік</a:t>
            </a:r>
            <a:endParaRPr lang="uk-UA" sz="3400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651E843-67FE-493A-A6D7-C3D70CC536AC}"/>
              </a:ext>
            </a:extLst>
          </p:cNvPr>
          <p:cNvSpPr txBox="1">
            <a:spLocks/>
          </p:cNvSpPr>
          <p:nvPr/>
        </p:nvSpPr>
        <p:spPr>
          <a:xfrm>
            <a:off x="5069458" y="6272710"/>
            <a:ext cx="2406769" cy="3126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Городок – 2025 рік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909AFD-D4BC-4BCE-9E7E-65195DF72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42" y="272669"/>
            <a:ext cx="7620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64845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96351-4438-4581-BF73-3AE3AAB7F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31"/>
            <a:ext cx="11971283" cy="739052"/>
          </a:xfrm>
        </p:spPr>
        <p:txBody>
          <a:bodyPr>
            <a:normAutofit/>
          </a:bodyPr>
          <a:lstStyle/>
          <a:p>
            <a:pPr algn="ctr"/>
            <a:r>
              <a:rPr lang="uk-UA" sz="2000" b="1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власних доходів загального фонду бюджету Городоцької сільської територіальної громади за 2024 рік</a:t>
            </a:r>
            <a:endParaRPr lang="uk-UA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7A4E03B3-0F4B-4DB9-B5C4-02A86FACF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155447"/>
              </p:ext>
            </p:extLst>
          </p:nvPr>
        </p:nvGraphicFramePr>
        <p:xfrm>
          <a:off x="1345324" y="1104183"/>
          <a:ext cx="9690538" cy="5496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1385187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39BD7-B588-4F1A-960F-495A58EB5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399636"/>
            <a:ext cx="11456275" cy="799437"/>
          </a:xfrm>
        </p:spPr>
        <p:txBody>
          <a:bodyPr>
            <a:normAutofit/>
          </a:bodyPr>
          <a:lstStyle/>
          <a:p>
            <a:pPr algn="ctr"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доходів до спеціального фонду бюджету Городоцької сільської територіальної громади за 2024 рік </a:t>
            </a:r>
            <a:endParaRPr lang="uk-UA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123773C3-C859-4597-AB0D-D957D00ABB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730162"/>
              </p:ext>
            </p:extLst>
          </p:nvPr>
        </p:nvGraphicFramePr>
        <p:xfrm>
          <a:off x="451947" y="1199073"/>
          <a:ext cx="11456274" cy="549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9639928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8725B-36FC-481E-8692-E2869E10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2" y="365130"/>
            <a:ext cx="11445766" cy="1066856"/>
          </a:xfrm>
        </p:spPr>
        <p:txBody>
          <a:bodyPr>
            <a:normAutofit/>
          </a:bodyPr>
          <a:lstStyle/>
          <a:p>
            <a:pPr algn="ctr"/>
            <a:r>
              <a:rPr lang="uk-UA" sz="2000" b="1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Динаміка надходжень до бюджету Городоцької сільської територіальної громади по власних доходах загального фонду за 2021-2024 роки</a:t>
            </a:r>
            <a:endParaRPr lang="uk-UA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002D4568-8156-40B5-A104-99BCCA2999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202482"/>
              </p:ext>
            </p:extLst>
          </p:nvPr>
        </p:nvGraphicFramePr>
        <p:xfrm>
          <a:off x="905775" y="1250830"/>
          <a:ext cx="10420708" cy="5477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88630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A5DC4-33BD-43D7-A0D6-F47E8A98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200" b="1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видатків бюджету Городоцької сільської територіальної громади за 2024 рік</a:t>
            </a:r>
            <a:br>
              <a:rPr lang="uk-UA" sz="2200" b="1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6D210554-C8C3-4BF2-820F-C03D413752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013486"/>
              </p:ext>
            </p:extLst>
          </p:nvPr>
        </p:nvGraphicFramePr>
        <p:xfrm>
          <a:off x="1408922" y="1311214"/>
          <a:ext cx="9181323" cy="541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1528270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31" y="365130"/>
            <a:ext cx="11206065" cy="764931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2024 році у населених пунктах громади проведено капітальні та поточні ремонти доріг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245600"/>
              </p:ext>
            </p:extLst>
          </p:nvPr>
        </p:nvGraphicFramePr>
        <p:xfrm>
          <a:off x="765351" y="2557489"/>
          <a:ext cx="10907245" cy="4067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65350" y="1248430"/>
            <a:ext cx="10907245" cy="8453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проведення поточних та капітальних ремонтів місцевих доріг з бюджету громади було використано понад 28 млн грн.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6011939" y="2093818"/>
            <a:ext cx="414068" cy="46367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25200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379" y="293945"/>
            <a:ext cx="11290041" cy="57797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2024 році проведено капітальні та поточні ремонти доріг у населених пунктах громади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2" y="952131"/>
            <a:ext cx="4545378" cy="2665767"/>
          </a:xfrm>
        </p:spPr>
      </p:pic>
      <p:sp>
        <p:nvSpPr>
          <p:cNvPr id="5" name="TextBox 4"/>
          <p:cNvSpPr txBox="1"/>
          <p:nvPr/>
        </p:nvSpPr>
        <p:spPr>
          <a:xfrm>
            <a:off x="1134830" y="3711283"/>
            <a:ext cx="1578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с.Ставки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66" y="935236"/>
            <a:ext cx="4743030" cy="2657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6237" y="3630057"/>
            <a:ext cx="1578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с.Обарів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05" y="3750243"/>
            <a:ext cx="4666164" cy="27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9970" y="6508061"/>
            <a:ext cx="1578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с.Городок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58995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67" y="365130"/>
            <a:ext cx="11271380" cy="71722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2024 році проведено капітальні та поточні ремонти доріг у населених пунктах громади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22" y="1212302"/>
            <a:ext cx="3916966" cy="5280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10" y="1267768"/>
            <a:ext cx="5353306" cy="23829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AE8D2E-85EA-4AF8-9F5B-0AC0EA97F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10" y="3836086"/>
            <a:ext cx="5353306" cy="27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68559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825316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2024 році проведено капітальні та поточні ремонти доріг у населених пунктах громади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1457270"/>
            <a:ext cx="5209592" cy="5035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3166E-3F36-4F98-A9A3-75FA530D0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57" y="1457270"/>
            <a:ext cx="5004317" cy="503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3940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241" y="365130"/>
            <a:ext cx="11625224" cy="790811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2024 році проведено капітальні та поточні ремонти доріг у населених пунктах громади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F5F083-FA1A-4182-85DF-B5014AC44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5" y="1349075"/>
            <a:ext cx="5791920" cy="3861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6EAEC0-4DA4-4985-A671-42896B7ABA51}"/>
              </a:ext>
            </a:extLst>
          </p:cNvPr>
          <p:cNvSpPr txBox="1"/>
          <p:nvPr/>
        </p:nvSpPr>
        <p:spPr>
          <a:xfrm>
            <a:off x="1026545" y="5324259"/>
            <a:ext cx="407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с. Городок, вул.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Б.Хмельницького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D68E23-6E88-453A-B945-278877254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89" y="1841964"/>
            <a:ext cx="5430811" cy="4241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D44EF9-E09F-4ED4-87D5-49C16ED92EBD}"/>
              </a:ext>
            </a:extLst>
          </p:cNvPr>
          <p:cNvSpPr txBox="1"/>
          <p:nvPr/>
        </p:nvSpPr>
        <p:spPr>
          <a:xfrm>
            <a:off x="7113917" y="6235141"/>
            <a:ext cx="428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с. Городок, вул. Барона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Штейнгеля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97562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7682" y="264559"/>
            <a:ext cx="8341744" cy="644161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Облаштовано зупинки для громадського транспорту</a:t>
            </a:r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20EADE24-033D-44E0-8FB3-45D9190CD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1" y="2032593"/>
            <a:ext cx="5271376" cy="3978116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1119673" y="966052"/>
            <a:ext cx="9955764" cy="8160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ремонт зупинок у наступних населених пунктах громади: с. </a:t>
            </a:r>
            <a:r>
              <a:rPr lang="uk-UA" sz="1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</a:t>
            </a:r>
            <a:r>
              <a:rPr lang="uk-UA" sz="1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1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Понебель</a:t>
            </a:r>
            <a:r>
              <a:rPr lang="uk-UA" sz="1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Рогачів, </a:t>
            </a:r>
            <a:r>
              <a:rPr lang="uk-UA" sz="1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Бронники</a:t>
            </a:r>
            <a:r>
              <a:rPr lang="uk-UA" sz="1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Ставки, на загальну суму 344 384 </a:t>
            </a:r>
            <a:r>
              <a:rPr lang="uk-UA" sz="16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344034" y="6061100"/>
            <a:ext cx="1648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с.Ставки</a:t>
            </a:r>
            <a:endParaRPr lang="uk-UA" sz="2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9553" y="6010709"/>
            <a:ext cx="145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uk-UA" sz="2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с.Городок</a:t>
            </a:r>
            <a:endParaRPr lang="uk-UA" sz="2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34" y="2032593"/>
            <a:ext cx="5304153" cy="39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99038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9639" y="518620"/>
            <a:ext cx="5915025" cy="561299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Діяльність Ради у 2024 році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38488" y="1810514"/>
            <a:ext cx="6057329" cy="40462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914401" y="1390136"/>
            <a:ext cx="10457792" cy="70805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роведено 14 сесійних засідань Городоцької сільської ради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914401" y="2395743"/>
            <a:ext cx="10457792" cy="64900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рийнято 368 рішень з питань соціально-економічного розвитку громади</a:t>
            </a: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914401" y="3397698"/>
            <a:ext cx="10457792" cy="69826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15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27 засідань постійних комісій, на яких розглянуто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399 питань, з яких 368 винесено на розгляд сесії</a:t>
            </a: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914401" y="4448918"/>
            <a:ext cx="10457792" cy="72139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15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2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Прийнято 10 місцевих цільових програм та внесені зміни і доповнення до 11 програм, які були затверджені у 2021-2024 роках</a:t>
            </a: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914401" y="5467863"/>
            <a:ext cx="10457792" cy="68642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15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території ради реалізовуються 29 цільових програм</a:t>
            </a:r>
            <a:endParaRPr lang="uk-UA" sz="20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27813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6205" y="365127"/>
            <a:ext cx="7142671" cy="695923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Освітлення вулиць в населених пунктах громади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66" y="1269165"/>
            <a:ext cx="4979634" cy="34079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937690" y="5127170"/>
            <a:ext cx="4979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На поточний ремонт та утримання  вуличного освітлення з місцевого бюджету було використано 11,8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5780" y="1269166"/>
            <a:ext cx="51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Систематично проводилася обрізка дерев, які заважають руху транспорту, пішоходам або були в лініях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електропередач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62BE27-296F-4E76-BD95-E3DDDE231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67" y="2192496"/>
            <a:ext cx="4295045" cy="44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17986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276049"/>
            <a:ext cx="7886700" cy="483077"/>
          </a:xfrm>
        </p:spPr>
        <p:txBody>
          <a:bodyPr anchor="t"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Вивіз твердих побутових відходів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00" y="1214669"/>
            <a:ext cx="5582050" cy="4343534"/>
          </a:xfrm>
        </p:spPr>
      </p:pic>
      <p:sp>
        <p:nvSpPr>
          <p:cNvPr id="10" name="TextBox 9"/>
          <p:cNvSpPr txBox="1"/>
          <p:nvPr/>
        </p:nvSpPr>
        <p:spPr>
          <a:xfrm>
            <a:off x="767255" y="5805433"/>
            <a:ext cx="487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Забезпечено вивіз твердих побутових відходів у 12 населених пунктах громади  КП «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Великошпанівське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6167" y="5804709"/>
            <a:ext cx="47611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Впроваджено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роздільне збирання твердих побутових відходів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0" y="1214669"/>
            <a:ext cx="5845674" cy="434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4848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301267"/>
            <a:ext cx="7886700" cy="476654"/>
          </a:xfrm>
        </p:spPr>
        <p:txBody>
          <a:bodyPr>
            <a:no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Містобудівна діяльність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5828789"/>
              </p:ext>
            </p:extLst>
          </p:nvPr>
        </p:nvGraphicFramePr>
        <p:xfrm>
          <a:off x="115614" y="777922"/>
          <a:ext cx="11855669" cy="5933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8179136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241541"/>
            <a:ext cx="7886700" cy="67286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Освіта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228" y="914402"/>
            <a:ext cx="11761075" cy="57911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 метою покращення матеріально-технічної бази упродовж 2024 року за кошти бюджету територіальної громади було проведено поточні та капітальні ремонти закладів освіти: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завершено поточний ремонт протирадіаційного укриття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Обарівського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ліцею на суму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730,70 тис грн.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відкрито Клас безпеки в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Обарівському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ліцеї;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завершено поточні роботи по заміні та монтажі твердопаливних котлів в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Обарівському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ліцеї на суму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616,89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здійснено 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ремонт зовнішньої мережі водовідведення дошкільного підрозділу 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Обарівського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ліцею на суму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156,89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внутрішні сантехнічні, опоряджувальні роботи туалетних кімнат на суму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101,06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також поточний ремонт зовнішньої мережі водовідведення –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199,27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дошкільному підрозділі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Обарівського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ліцею;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виготовлено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проєктно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-кошторисну документацію та роботи по об’єкту: «Капітальний ремонт (благоустрій) пришкільної території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Бронницької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гімназії – сума кошторисної вартості –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1 313,36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.;</a:t>
            </a:r>
            <a:endParaRPr lang="ru-RU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поточний ремонт господарського майданчика для сміттєвих баків в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Бронницькій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гімназії на суму                         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99,14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Встановлено металеві конструкції (навісу) на суму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99,74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поточний ремонт пішохідної доріжки (благоустрій) на території приміщення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Карпилівської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гімназії на суму 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64,99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.;</a:t>
            </a:r>
            <a:endParaRPr lang="ru-RU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облаштовано укриття у будівлі складського приміщення дошкільного підрозділу опорного закладу «Городоцький ліцей» в селі </a:t>
            </a:r>
            <a:r>
              <a:rPr lang="uk-UA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Рубче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на суму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1 253,27 тис. грн.;</a:t>
            </a:r>
            <a:endParaRPr lang="ru-RU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поточний ремонт будівлі опорного закладу «Городоцький ліцей» на суму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41,56 </a:t>
            </a:r>
            <a:r>
              <a:rPr lang="uk-UA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22870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529" y="270239"/>
            <a:ext cx="7886700" cy="764930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Освіта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482" y="1130061"/>
            <a:ext cx="11537577" cy="5546784"/>
          </a:xfrm>
        </p:spPr>
        <p:txBody>
          <a:bodyPr>
            <a:normAutofit fontScale="85000" lnSpcReduction="20000"/>
          </a:bodyPr>
          <a:lstStyle/>
          <a:p>
            <a:pPr marL="357188" indent="-357188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роботи по об’єкту «Капітальний ремонт спортивного майданчика для гри у міні-футболу опорного закладу «Городоцький ліцей» на суму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883,96 </a:t>
            </a:r>
            <a:r>
              <a:rPr lang="uk-UA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проводяться роботи по об’єкту «Капітальний ремонт спортивного залу опорного закладу «Городоцький ліцей» за спонсорські кошти ТОВ «</a:t>
            </a:r>
            <a:r>
              <a:rPr lang="uk-U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Кроноспан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Рівне». За кошти місцевого бюджету замінено вікна у спортивному залі та  виконано роботи по ремонту зовнішньої мережі водовідведення;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забезпечення громадської безпеки, охорони правопорядку, громадського порядку та </a:t>
            </a:r>
            <a:r>
              <a:rPr lang="uk-UA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безпекового</a:t>
            </a: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освітнього середовища в </a:t>
            </a:r>
            <a:r>
              <a:rPr lang="uk-UA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Обарівському</a:t>
            </a: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ліцеї та ОЗ «Городоцький ліцей» почали працювати </a:t>
            </a: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офіцери служби освітньої безпеки;</a:t>
            </a:r>
          </a:p>
          <a:p>
            <a:pPr marL="357188" indent="-357188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учнів 1-4 класів забезпечено безкоштовним харчуванням з бюджету Городоцької сільської ради;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виготовлено </a:t>
            </a:r>
            <a:r>
              <a:rPr lang="uk-U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проєктно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-кошторисну документацію по об’єкту «Нове будівництво протирадіаційного укриття з котельнею на території </a:t>
            </a:r>
            <a:r>
              <a:rPr lang="uk-U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Карпилівської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гімназії Городоцької сільської ради на суму                       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465,00 тис. грн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виготовлено </a:t>
            </a:r>
            <a:r>
              <a:rPr lang="uk-U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проєктно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-кошторисну документацію по об’єкту «Капітальний ремонт харчоблоку в будівлі </a:t>
            </a:r>
            <a:r>
              <a:rPr lang="uk-U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Обарівського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ліцею в сумі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380,00 </a:t>
            </a:r>
            <a:r>
              <a:rPr lang="uk-UA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uk-U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організації та проведення Всеукраїнської дитячо-юнацької військово-патріотичної гри «Сокіл» («Джура») було придбано обладнання та інвентар на суму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416,89 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тис.грн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 також підручний матеріал для гуртків, кольоровий принтер, проектор з проекційним екраном, акустичну систему на суму               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164,75 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тис.грн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897740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695920"/>
          </a:xfrm>
        </p:spPr>
        <p:txBody>
          <a:bodyPr>
            <a:normAutofit/>
          </a:bodyPr>
          <a:lstStyle/>
          <a:p>
            <a:pPr algn="ctr"/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Завершено поточний ремонт протирадіаційного укриття </a:t>
            </a:r>
            <a:r>
              <a:rPr lang="uk-UA" sz="2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Обарівського</a:t>
            </a: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ліцею</a:t>
            </a:r>
            <a:endParaRPr lang="ru-RU" sz="20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99" y="1061050"/>
            <a:ext cx="4217139" cy="56228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2" y="1280444"/>
            <a:ext cx="6217024" cy="46627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9714" y="6024776"/>
            <a:ext cx="5840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600" b="1" i="1" kern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Протирадіаційне укриття </a:t>
            </a:r>
            <a:r>
              <a:rPr lang="uk-UA" sz="1600" b="1" i="1" kern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Обарівського</a:t>
            </a:r>
            <a:r>
              <a:rPr lang="uk-UA" sz="1600" b="1" i="1" kern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ліцею </a:t>
            </a:r>
            <a:endParaRPr lang="ru-RU" sz="1600" b="1" i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00764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6921" y="130806"/>
            <a:ext cx="8764439" cy="812348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Обарівському</a:t>
            </a:r>
            <a:r>
              <a:rPr lang="uk-UA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ліцеї </a:t>
            </a:r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відкрито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Клас безпеки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6921" y="1138697"/>
            <a:ext cx="8764439" cy="545189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02" y="3946964"/>
            <a:ext cx="4638696" cy="27802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14" y="837019"/>
            <a:ext cx="4596527" cy="2958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01" y="837018"/>
            <a:ext cx="4638696" cy="2958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13" y="3942612"/>
            <a:ext cx="4596527" cy="27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08798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Поточні роботи по заміні та монтажі твердопаливних котлів в </a:t>
            </a:r>
            <a:r>
              <a:rPr lang="uk-UA" sz="24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Обарівському</a:t>
            </a:r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ліцеї</a:t>
            </a:r>
            <a:endParaRPr lang="ru-RU" sz="24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54" y="1609276"/>
            <a:ext cx="5060575" cy="4652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7" y="1432002"/>
            <a:ext cx="5538841" cy="4154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8635" y="5599302"/>
            <a:ext cx="1032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2628" y="6262038"/>
            <a:ext cx="1249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6395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868" y="254605"/>
            <a:ext cx="11280711" cy="824237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Капітальний ремонт (благоустрій) пришкільної території </a:t>
            </a:r>
            <a:r>
              <a:rPr lang="uk-UA" sz="24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Бронницької</a:t>
            </a:r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гімназії</a:t>
            </a:r>
            <a:endParaRPr lang="ru-RU" sz="2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04586"/>
            <a:ext cx="4311774" cy="2815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93" y="4009126"/>
            <a:ext cx="4563004" cy="2728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92" y="1078842"/>
            <a:ext cx="4563005" cy="2840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978933"/>
            <a:ext cx="4311774" cy="27582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6036" y="3321170"/>
            <a:ext cx="1142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ACB7E-C4C2-45DB-9079-34719371E8CE}"/>
              </a:ext>
            </a:extLst>
          </p:cNvPr>
          <p:cNvSpPr txBox="1"/>
          <p:nvPr/>
        </p:nvSpPr>
        <p:spPr>
          <a:xfrm>
            <a:off x="4304372" y="3321170"/>
            <a:ext cx="1142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69524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45" y="254605"/>
            <a:ext cx="7886700" cy="824237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Капітальний ремонт (благоустрій) пришкільної території </a:t>
            </a:r>
            <a:r>
              <a:rPr lang="uk-UA" sz="24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Бронницької</a:t>
            </a:r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гімназії</a:t>
            </a:r>
            <a:endParaRPr lang="ru-RU" sz="24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5" y="1226791"/>
            <a:ext cx="5678041" cy="4258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75453"/>
            <a:ext cx="5895725" cy="44217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50219" y="5721237"/>
            <a:ext cx="1249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47711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222" y="227601"/>
            <a:ext cx="5915025" cy="590496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Діяльність виконавчого комітету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488" y="1947672"/>
            <a:ext cx="6242495" cy="39502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 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350920911"/>
              </p:ext>
            </p:extLst>
          </p:nvPr>
        </p:nvGraphicFramePr>
        <p:xfrm>
          <a:off x="701911" y="818097"/>
          <a:ext cx="10922529" cy="581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5321335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30"/>
            <a:ext cx="11070021" cy="959174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поточний ремонт пішохідної доріжки (благоустрій) на території приміщення </a:t>
            </a:r>
            <a:r>
              <a:rPr lang="uk-UA" sz="2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Карпилівської</a:t>
            </a:r>
            <a:r>
              <a:rPr lang="uk-UA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гімназії</a:t>
            </a:r>
            <a:endParaRPr lang="ru-RU" sz="2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91146"/>
            <a:ext cx="5549153" cy="3931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1479901"/>
            <a:ext cx="5217038" cy="3575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5025" y="6092761"/>
            <a:ext cx="1053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992565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393" y="259187"/>
            <a:ext cx="11340662" cy="774517"/>
          </a:xfrm>
        </p:spPr>
        <p:txBody>
          <a:bodyPr>
            <a:noAutofit/>
          </a:bodyPr>
          <a:lstStyle/>
          <a:p>
            <a:pPr algn="ctr"/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Облаштовано укриття у будівлі складського приміщення дошкільного підрозділу опорного закладу «Городоцький ліцей» в селі </a:t>
            </a:r>
            <a:r>
              <a:rPr lang="uk-UA" sz="2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Рубче</a:t>
            </a:r>
            <a:endParaRPr lang="ru-RU" sz="20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93" y="1069555"/>
            <a:ext cx="4571948" cy="286296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12" y="4099085"/>
            <a:ext cx="4390287" cy="2694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6" y="1033704"/>
            <a:ext cx="4390288" cy="29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6724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069" y="365130"/>
            <a:ext cx="11115058" cy="89611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роботи по об’єкту «Капітальний ремонт спортивного майданчика для гри у міні-футболу опорного закладу «Городоцький ліцей»</a:t>
            </a:r>
            <a:endParaRPr lang="ru-RU" sz="2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3" y="1425685"/>
            <a:ext cx="5294863" cy="3591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5487"/>
            <a:ext cx="5597127" cy="38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82948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310" y="218481"/>
            <a:ext cx="11582123" cy="1073468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Проводяться роботи по об’єкту «Капітальний ремонт спортивного залу опорного закладу «Городоцький ліцей» за спонсорські кошти ТОВ «</a:t>
            </a:r>
            <a:r>
              <a:rPr lang="uk-UA" sz="22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Кроноспан</a:t>
            </a:r>
            <a:r>
              <a:rPr lang="uk-UA" sz="22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Рівне» та кошти місцевого бюджету</a:t>
            </a:r>
            <a:endParaRPr lang="ru-RU" sz="22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8" y="1408980"/>
            <a:ext cx="5781662" cy="3595365"/>
          </a:xfrm>
        </p:spPr>
      </p:pic>
      <p:sp>
        <p:nvSpPr>
          <p:cNvPr id="5" name="TextBox 4"/>
          <p:cNvSpPr txBox="1"/>
          <p:nvPr/>
        </p:nvSpPr>
        <p:spPr>
          <a:xfrm>
            <a:off x="2154966" y="5004345"/>
            <a:ext cx="1032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254331-5643-4509-8190-FC230FF31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51" y="2461598"/>
            <a:ext cx="5719482" cy="3812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CC4CBB-F7EB-421D-BD02-83F902A6C76A}"/>
              </a:ext>
            </a:extLst>
          </p:cNvPr>
          <p:cNvSpPr txBox="1"/>
          <p:nvPr/>
        </p:nvSpPr>
        <p:spPr>
          <a:xfrm>
            <a:off x="7991462" y="6274586"/>
            <a:ext cx="1249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213612942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154" y="365130"/>
            <a:ext cx="10865222" cy="1015435"/>
          </a:xfrm>
        </p:spPr>
        <p:txBody>
          <a:bodyPr>
            <a:noAutofit/>
          </a:bodyPr>
          <a:lstStyle/>
          <a:p>
            <a:pPr algn="ctr"/>
            <a:r>
              <a:rPr lang="uk-UA" sz="19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забезпечення громадської безпеки, охорони правопорядку, громадського порядку та </a:t>
            </a:r>
            <a:r>
              <a:rPr lang="uk-UA" sz="19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безпекового</a:t>
            </a:r>
            <a:r>
              <a:rPr lang="uk-UA" sz="19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освітнього середовища в </a:t>
            </a:r>
            <a:r>
              <a:rPr lang="uk-UA" sz="19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Обарівському</a:t>
            </a:r>
            <a:r>
              <a:rPr lang="uk-UA" sz="19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ліцеї та ОЗ «Городоцький ліцей» почали працювати </a:t>
            </a:r>
            <a:r>
              <a:rPr lang="uk-UA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офіцери служби освітньої безпеки</a:t>
            </a:r>
            <a:endParaRPr lang="ru-RU" sz="1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3" y="1515837"/>
            <a:ext cx="6209426" cy="31297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61185" y="4827112"/>
            <a:ext cx="2385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Обарівський</a:t>
            </a:r>
            <a:r>
              <a:rPr lang="uk-UA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ліцей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31" y="1965435"/>
            <a:ext cx="5339036" cy="40084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11013" y="6123538"/>
            <a:ext cx="3102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 «Городоцький ліцей»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038355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89782-7451-487D-8837-D4AC2A2F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713173"/>
          </a:xfrm>
        </p:spPr>
        <p:txBody>
          <a:bodyPr>
            <a:no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uk-UA" sz="24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499644F-772B-4A8D-9118-5D0A9960C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6" y="1183341"/>
            <a:ext cx="11465858" cy="54774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uk-UA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2024 році аматорські колективи КЗ «Культурно-</a:t>
            </a:r>
            <a:r>
              <a:rPr lang="uk-UA" sz="17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дозвіллєвий</a:t>
            </a:r>
            <a:r>
              <a:rPr lang="uk-UA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центр» прийняли участь у обласних, Всеукраїнських, Міжнародних конкурсах, фестивалях та святах, де гідно презентували свою творчість, народні звичаї та обряди нашої місцевості, а саме: </a:t>
            </a:r>
          </a:p>
          <a:p>
            <a:pPr marL="361950" indent="-36195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Всеукраїнському конкурсі хореографічного мистецтва «GRAND SPRING», м. Рівне (Диплом ІІІ ступеня);</a:t>
            </a:r>
          </a:p>
          <a:p>
            <a:pPr marL="361950" indent="-36195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Всеукраїнському конкурсі української народної культури «Серце України», м. Славута  (Диплом лауреата ІІ ступеня);</a:t>
            </a:r>
          </a:p>
          <a:p>
            <a:pPr marL="361950" indent="-36195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Всеукраїнському конкурсі хореографічного мистецтва «Танцююча країна», м. Рівне  (Диплом ІІ, ІІІ та VІ ступеня);</a:t>
            </a:r>
          </a:p>
          <a:p>
            <a:pPr marL="361950" indent="-36195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Днях української  культури у Словенії та Хорватії;</a:t>
            </a:r>
          </a:p>
          <a:p>
            <a:pPr marL="361950" indent="-36195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uk-UA" sz="17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Міжнародному етнічному фестивалі «Ліра-Фест 2024», м. Рівне та ін.</a:t>
            </a:r>
            <a:endParaRPr lang="uk-UA" sz="1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1950" indent="-361950" algn="just">
              <a:lnSpc>
                <a:spcPct val="11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700" dirty="0">
                <a:latin typeface="Arial" panose="020B0604020202020204" pitchFamily="34" charset="0"/>
                <a:cs typeface="Arial" panose="020B0604020202020204" pitchFamily="34" charset="0"/>
              </a:rPr>
              <a:t>Упродовж 2024 року клубними установами КЗ «Культурно-</a:t>
            </a:r>
            <a:r>
              <a:rPr lang="uk-UA" sz="1700" dirty="0" err="1">
                <a:latin typeface="Arial" panose="020B0604020202020204" pitchFamily="34" charset="0"/>
                <a:cs typeface="Arial" panose="020B0604020202020204" pitchFamily="34" charset="0"/>
              </a:rPr>
              <a:t>дозвіллєвий</a:t>
            </a:r>
            <a:r>
              <a:rPr lang="uk-UA" sz="1700" dirty="0">
                <a:latin typeface="Arial" panose="020B0604020202020204" pitchFamily="34" charset="0"/>
                <a:cs typeface="Arial" panose="020B0604020202020204" pitchFamily="34" charset="0"/>
              </a:rPr>
              <a:t> центр» Городоцької сільської ради організовано та проведено </a:t>
            </a: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328</a:t>
            </a:r>
            <a:r>
              <a:rPr lang="uk-UA" sz="1700" dirty="0">
                <a:latin typeface="Arial" panose="020B0604020202020204" pitchFamily="34" charset="0"/>
                <a:cs typeface="Arial" panose="020B0604020202020204" pitchFamily="34" charset="0"/>
              </a:rPr>
              <a:t> культурно-освітніх, розважальних та суспільно -політичних заходів.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uk-UA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Clr>
                <a:srgbClr val="FF0000"/>
              </a:buClr>
              <a:buNone/>
            </a:pPr>
            <a:r>
              <a:rPr lang="uk-UA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Всі культурно-мистецькі заходи несли в собі благодійний характер по збору допомоги на потреби Збройних Сил України. Загалом, під час заходів зібрано </a:t>
            </a:r>
            <a:r>
              <a:rPr lang="uk-UA" sz="17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250,9 тис. грн. </a:t>
            </a:r>
            <a:endParaRPr lang="uk-UA" sz="1700" dirty="0"/>
          </a:p>
        </p:txBody>
      </p:sp>
    </p:spTree>
    <p:extLst>
      <p:ext uri="{BB962C8B-B14F-4D97-AF65-F5344CB8AC3E}">
        <p14:creationId xmlns:p14="http://schemas.microsoft.com/office/powerpoint/2010/main" val="1746228212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1E582-5163-49F5-9939-49ED13F0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93299"/>
            <a:ext cx="7886700" cy="65129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uk-UA" sz="24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745469D-5E9C-417A-8F59-9D44D3A1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77" y="945325"/>
            <a:ext cx="3948129" cy="5068050"/>
          </a:xfr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AF7E90AE-5315-4DE1-AC3F-39A61CBCFB18}"/>
              </a:ext>
            </a:extLst>
          </p:cNvPr>
          <p:cNvSpPr/>
          <p:nvPr/>
        </p:nvSpPr>
        <p:spPr>
          <a:xfrm>
            <a:off x="806824" y="6127162"/>
            <a:ext cx="48659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5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Диплом ІІ ступеня у Всеукраїнському конкурсі хореографічного мистецтва  «GRAND SPRING»</a:t>
            </a:r>
            <a:endParaRPr lang="uk-UA" b="1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435D72-AFD2-40DC-9F3B-F87B95A0F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13" y="944592"/>
            <a:ext cx="4225631" cy="5067154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D764507D-82AC-41CD-BD42-6F50472F2624}"/>
              </a:ext>
            </a:extLst>
          </p:cNvPr>
          <p:cNvSpPr/>
          <p:nvPr/>
        </p:nvSpPr>
        <p:spPr>
          <a:xfrm>
            <a:off x="6145088" y="6011746"/>
            <a:ext cx="47537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5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Диплом у лауреата ІІ ступеня Всеукраїнському конкурсі української народної культури «Серце України»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1828115468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3717A-F23B-42BD-AD3E-875FCD19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83394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uk-UA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A47D6F-7724-49D5-9C26-D3B68A0BD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76" y="1276710"/>
            <a:ext cx="4540625" cy="45406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F45DD5-C11A-408E-93D7-6315CA9A9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51" y="1276709"/>
            <a:ext cx="4540625" cy="4540625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E86FA394-600A-4CA0-9CD2-18EC495419D6}"/>
              </a:ext>
            </a:extLst>
          </p:cNvPr>
          <p:cNvSpPr/>
          <p:nvPr/>
        </p:nvSpPr>
        <p:spPr>
          <a:xfrm>
            <a:off x="1478267" y="5908095"/>
            <a:ext cx="9235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Колективи будинку культури с. Городок  вибороли дипломи  ІІ, ІІІ та VІ ступеня Всеукраїнському конкурсі хореографічного мистецтва «Танцююча країна»,  м. Рівне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991807374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50C71-7E76-462C-8140-EB91BC2E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971965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uk-UA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234C22-53C5-4871-A257-0D2D6D1FC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15" y="1287600"/>
            <a:ext cx="5048885" cy="3365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913042-4E53-4449-B023-3A820527B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19" y="1287600"/>
            <a:ext cx="4760879" cy="29160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9D5441-040D-4E19-B6C8-6AA6133C8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20" y="4294729"/>
            <a:ext cx="4760880" cy="2402481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803E346C-0867-4C2F-8B85-F63D786DAA11}"/>
              </a:ext>
            </a:extLst>
          </p:cNvPr>
          <p:cNvSpPr/>
          <p:nvPr/>
        </p:nvSpPr>
        <p:spPr>
          <a:xfrm>
            <a:off x="6562314" y="4895548"/>
            <a:ext cx="5272334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15000"/>
              </a:lnSpc>
              <a:spcBef>
                <a:spcPts val="751"/>
              </a:spcBef>
              <a:buClr>
                <a:srgbClr val="FF0000"/>
              </a:buClr>
            </a:pP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Дні української  культури у Словенії та Хорватії за участі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зразкового фольклорного ансамблю «Намисто» БК  с. Городок</a:t>
            </a:r>
            <a:endParaRPr lang="uk-UA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56283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3717A-F23B-42BD-AD3E-875FCD19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83394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uk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23D217-F07E-456F-B015-70B183675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76" y="1199073"/>
            <a:ext cx="9361395" cy="4681774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9B22574-BD3E-4BCB-BD6A-33DEC2DCAEC5}"/>
              </a:ext>
            </a:extLst>
          </p:cNvPr>
          <p:cNvSpPr/>
          <p:nvPr/>
        </p:nvSpPr>
        <p:spPr>
          <a:xfrm>
            <a:off x="1021976" y="5969793"/>
            <a:ext cx="10148047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15000"/>
              </a:lnSpc>
              <a:spcBef>
                <a:spcPts val="751"/>
              </a:spcBef>
              <a:buClr>
                <a:srgbClr val="FF0000"/>
              </a:buClr>
            </a:pP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Участь </a:t>
            </a:r>
            <a:r>
              <a:rPr lang="uk-UA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зразкового фольклорного ансамблю «Намисто» БК  </a:t>
            </a:r>
            <a:r>
              <a:rPr lang="uk-UA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с.Городок</a:t>
            </a:r>
            <a:r>
              <a:rPr lang="uk-UA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Міжнародному етнічний фестивалі «Ліра-Фест 2024», м. Рівне</a:t>
            </a:r>
            <a:endParaRPr lang="uk-UA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67796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850" y="454322"/>
            <a:ext cx="8074325" cy="576548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Робота адміністративної комісії при виконавчому комітеті сільської ради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4608" y="3122762"/>
            <a:ext cx="10541874" cy="2634225"/>
          </a:xfrm>
        </p:spPr>
        <p:txBody>
          <a:bodyPr>
            <a:noAutofit/>
          </a:bodyPr>
          <a:lstStyle/>
          <a:p>
            <a:pPr marL="354013" indent="-354013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uk-UA" sz="1550" i="1" dirty="0">
                <a:latin typeface="Arial" panose="020B0604020202020204" pitchFamily="34" charset="0"/>
                <a:cs typeface="Arial" panose="020B0604020202020204" pitchFamily="34" charset="0"/>
              </a:rPr>
              <a:t>24  щодо порушення вимог  статті 152 КУпАП (порушення державних стандартів, норм і правил у сфері благоустрою населених пунктів, правил благоустрою територій населених пунктів);</a:t>
            </a:r>
          </a:p>
          <a:p>
            <a:pPr marL="354013" indent="-354013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uk-UA" sz="1550" i="1" dirty="0">
                <a:latin typeface="Arial" panose="020B0604020202020204" pitchFamily="34" charset="0"/>
                <a:cs typeface="Arial" panose="020B0604020202020204" pitchFamily="34" charset="0"/>
              </a:rPr>
              <a:t>5 щодо порушення вимог  частини 2 статті 156 КУпАП (порушення працівником підприємства (організації) торгівлі або громадського харчування правил торгівлі пивом (крім безалкогольного), алкогольними, слабоалкогольними напоями і тютюновими виробами);</a:t>
            </a:r>
          </a:p>
          <a:p>
            <a:pPr marL="354013" indent="-354013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uk-UA" sz="1550" i="1" dirty="0">
                <a:latin typeface="Arial" panose="020B0604020202020204" pitchFamily="34" charset="0"/>
                <a:cs typeface="Arial" panose="020B0604020202020204" pitchFamily="34" charset="0"/>
              </a:rPr>
              <a:t> 2  щодо порушення  вимог частини 1 статті 154 КУпАП (порушення правил тримання собак і котів;</a:t>
            </a:r>
          </a:p>
          <a:p>
            <a:pPr marL="354013" indent="-354013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uk-UA" sz="1550" i="1" dirty="0">
                <a:latin typeface="Arial" panose="020B0604020202020204" pitchFamily="34" charset="0"/>
                <a:cs typeface="Arial" panose="020B0604020202020204" pitchFamily="34" charset="0"/>
              </a:rPr>
              <a:t>2  щодо порушення  вимог статті 183 КУпАП (завідомо неправдивий виклик спеціальних служб)</a:t>
            </a:r>
            <a:endParaRPr lang="uk-UA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914400" y="1253160"/>
            <a:ext cx="10836166" cy="657298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16 засідань адміністративної комісії при виконавчому комітеті Городоцької сільської ради </a:t>
            </a:r>
            <a:endParaRPr lang="uk-U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914400" y="2117611"/>
            <a:ext cx="10836166" cy="68127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07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засіданнях Комісії розглянуто 33 протоколів про вчинення адміністративних правопорушень: </a:t>
            </a:r>
            <a:endParaRPr lang="uk-U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6202181" y="2832983"/>
            <a:ext cx="260604" cy="289780"/>
          </a:xfrm>
          <a:prstGeom prst="downArrow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1121931" y="5914203"/>
            <a:ext cx="10541875" cy="68127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uk-UA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порушників накладено адміністративні стягнення у вигляді штрафу </a:t>
            </a:r>
          </a:p>
          <a:p>
            <a:pPr algn="ctr">
              <a:lnSpc>
                <a:spcPct val="107000"/>
              </a:lnSpc>
            </a:pPr>
            <a:r>
              <a:rPr lang="uk-UA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загальну суму – 18 360 </a:t>
            </a:r>
            <a:r>
              <a:rPr lang="uk-UA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тис.грн</a:t>
            </a:r>
            <a:r>
              <a:rPr lang="uk-UA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uk-U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6774"/>
      </p:ext>
    </p:extLst>
  </p:cSld>
  <p:clrMapOvr>
    <a:masterClrMapping/>
  </p:clrMapOvr>
  <p:transition spd="slow"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009D7-F62C-410F-9F03-0DDD3E94C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365130"/>
            <a:ext cx="10352690" cy="798211"/>
          </a:xfrm>
        </p:spPr>
        <p:txBody>
          <a:bodyPr>
            <a:normAutofit/>
          </a:bodyPr>
          <a:lstStyle/>
          <a:p>
            <a:pPr algn="ctr"/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Благодійні заходи зі збору коштів на підтримку Збройних Сил України в закладах культури громади</a:t>
            </a:r>
            <a:endParaRPr lang="uk-UA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E69989-11ED-4F83-A15B-6351002B1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48" y="1163341"/>
            <a:ext cx="4309212" cy="26988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A6A72E-3AB8-4002-909F-C3B3B5344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48" y="4010574"/>
            <a:ext cx="4309212" cy="26988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09AC36-C4F6-4108-AC4A-29381779E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27" y="1200441"/>
            <a:ext cx="4309211" cy="26617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3FCB0E-B221-48E5-8940-9A0F8B3534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28" y="4008408"/>
            <a:ext cx="4309212" cy="27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2278"/>
      </p:ext>
    </p:extLst>
  </p:cSld>
  <p:clrMapOvr>
    <a:masterClrMapping/>
  </p:clrMapOvr>
  <p:transition spd="slow"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84A13-D7CF-4959-BB25-F35ECFF6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82" y="246450"/>
            <a:ext cx="11771586" cy="71317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Благодійні заходи зі збору коштів на підтримку Збройних Сил України в закладах культури громади</a:t>
            </a:r>
            <a:endParaRPr lang="uk-UA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B9D2D-5C28-4F66-AE77-00B325C63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60" y="1115982"/>
            <a:ext cx="4576614" cy="287666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7B44A6-AA7D-4B8A-8BB6-92CA65679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57784"/>
            <a:ext cx="4691073" cy="2857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7F6A44-5A5C-48AF-B306-3959CC3F3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39" y="1115982"/>
            <a:ext cx="4314993" cy="24400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1F5DE2-6E4E-497C-93A1-1858C98FD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76" y="3992644"/>
            <a:ext cx="4035377" cy="25879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69467866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96E92-9B5D-4451-AD3F-8F014CC1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816690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uk-UA" sz="24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D576653-9304-4B4B-893F-07C1B1A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181820"/>
            <a:ext cx="11349318" cy="5311050"/>
          </a:xfrm>
        </p:spPr>
        <p:txBody>
          <a:bodyPr>
            <a:noAutofit/>
          </a:bodyPr>
          <a:lstStyle/>
          <a:p>
            <a:pPr marL="0" indent="361950" algn="just">
              <a:lnSpc>
                <a:spcPct val="115000"/>
              </a:lnSpc>
              <a:buNone/>
            </a:pPr>
            <a:r>
              <a:rPr lang="uk-UA" sz="16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Цьогоріч</a:t>
            </a: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наші спортсмени захищали честь територіальної громади на районних та обласних спортивних змаганнях, </a:t>
            </a:r>
            <a:r>
              <a:rPr lang="uk-UA" sz="16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спартакіадах</a:t>
            </a: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де здобули низку призових місць: </a:t>
            </a:r>
          </a:p>
          <a:p>
            <a:pPr marL="361950" indent="-361950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місце у відкритій першості ДЮСШ №4 з регбі серед юнаків 2012-2013 </a:t>
            </a:r>
            <a:r>
              <a:rPr lang="uk-UA" sz="16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рр.н</a:t>
            </a: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2014-2015 </a:t>
            </a:r>
            <a:r>
              <a:rPr lang="uk-UA" sz="16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рр.н</a:t>
            </a: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.;</a:t>
            </a:r>
          </a:p>
          <a:p>
            <a:pPr marL="361950" indent="-361950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місце – шахи та ІІ місце – шашки в обласних юнацьких зональних змаганнях розіграшу Кубка з шахів та шашок серед юнаків та дівчат «Хто ти, майбутній олімпієць?» збірних команд сільських територіальних громад, під гаслом – «Рухайся до Перемоги України»;</a:t>
            </a:r>
          </a:p>
          <a:p>
            <a:pPr marL="361950" indent="-361950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загальнокомандне місце в обласних зональних змаганнях «Краща спортивна громада Рівненщини 2024 року» серед збірних команд міських, селищних та сільських територіальних громад;</a:t>
            </a:r>
          </a:p>
          <a:p>
            <a:pPr marL="361950" indent="-361950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місце на Всеукраїнському турнірі з </a:t>
            </a:r>
            <a:r>
              <a:rPr lang="uk-UA" sz="16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Тач-регбілігу</a:t>
            </a: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«Олімпійські надії» (діти 2013-2014р.н.) 2024 року;</a:t>
            </a:r>
          </a:p>
          <a:p>
            <a:pPr marL="361950" indent="-361950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ІІ місце у чемпіонаті Рівненської області з пара тенісу серед спортсменів з ураженням опорно-рухового апарату, порушеннями розумового і фізичного розвитку;</a:t>
            </a:r>
          </a:p>
          <a:p>
            <a:pPr marL="361950" indent="-361950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ІІІ місце за результатами ІІІ-го етапу фізкультурно-оздоровчих заходів та змагань «Пліч-о-пліч всеукраїнські шкільні ліги» з волейболу серед юнаків закладів загальної середньої освіти у 2023-2024 навчальному році під гаслом «РАЗОМ ПЕРЕМОЖЕМО»;</a:t>
            </a:r>
          </a:p>
          <a:p>
            <a:pPr marL="361950" indent="-361950" algn="just">
              <a:lnSpc>
                <a:spcPct val="115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ІІ місце у змаганнях за відкритий Кубок Рівненської області з регбі-7 серед юнаків та дівчат 2010-2011 </a:t>
            </a:r>
            <a:r>
              <a:rPr lang="uk-UA" sz="16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р.н</a:t>
            </a: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2012-2013 </a:t>
            </a:r>
            <a:r>
              <a:rPr lang="uk-UA" sz="165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р.н</a:t>
            </a:r>
            <a:r>
              <a:rPr lang="uk-UA" sz="16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та молодші пам`яті Героя України Володимира Стельмаха та ін.</a:t>
            </a:r>
            <a:endParaRPr lang="uk-UA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57266"/>
      </p:ext>
    </p:extLst>
  </p:cSld>
  <p:clrMapOvr>
    <a:masterClrMapping/>
  </p:clrMapOvr>
  <p:transition spd="slow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B02D7-7ABF-488A-9E66-2A857DC4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868448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Гуманітарна сфера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uk-UA" sz="24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9897917-77F5-4930-8EC8-B19796457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" y="1122691"/>
            <a:ext cx="5404244" cy="4053184"/>
          </a:xfr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33E076C-1ACC-47BB-AA0F-349643D16005}"/>
              </a:ext>
            </a:extLst>
          </p:cNvPr>
          <p:cNvSpPr/>
          <p:nvPr/>
        </p:nvSpPr>
        <p:spPr>
          <a:xfrm>
            <a:off x="887507" y="5287105"/>
            <a:ext cx="4074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місце у відкритій першості ДЮСШ №4 з регбі </a:t>
            </a:r>
            <a:endParaRPr lang="uk-UA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B68747-B416-49B6-841E-F7617F4AE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16" y="2431762"/>
            <a:ext cx="5654360" cy="42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72586"/>
      </p:ext>
    </p:extLst>
  </p:cSld>
  <p:clrMapOvr>
    <a:masterClrMapping/>
  </p:clrMapOvr>
  <p:transition spd="slow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30503-D1A9-4D50-8765-0B2A81B9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301925"/>
            <a:ext cx="8807570" cy="842402"/>
          </a:xfrm>
        </p:spPr>
        <p:txBody>
          <a:bodyPr>
            <a:noAutofit/>
          </a:bodyPr>
          <a:lstStyle/>
          <a:p>
            <a:pPr algn="ctr"/>
            <a:r>
              <a:rPr lang="uk-UA" sz="19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Команди громади взяли участь у </a:t>
            </a:r>
            <a:r>
              <a:rPr lang="uk-UA" sz="19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проєкті</a:t>
            </a:r>
            <a:r>
              <a:rPr lang="uk-UA" sz="19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«Пліч-о-пліч всеукраїнські шкільні ліги» серед закладів загальної середньої освіти у 2023-2024 навчальному році під гаслом «РАЗОМ ПЕРЕМОЖЕМО»</a:t>
            </a:r>
            <a:endParaRPr lang="uk-UA" sz="19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ECCF17-1159-4077-9634-1C04E8820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8" y="1212013"/>
            <a:ext cx="4824827" cy="3216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48DD8-BB23-492F-A3F0-A82CDCD24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33" y="3842447"/>
            <a:ext cx="5434641" cy="29156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87F2D8-96FB-4C03-8D77-1DE0F87E4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73" y="1345751"/>
            <a:ext cx="4624220" cy="3082813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99273353"/>
      </p:ext>
    </p:extLst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48E92-803E-4364-8E7D-800E9B76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897" y="320307"/>
            <a:ext cx="7886700" cy="495482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Охорона </a:t>
            </a:r>
            <a:r>
              <a:rPr lang="uk-UA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здоров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7E92CF4-ECF6-4DD2-89CC-05746A80D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3" y="815790"/>
            <a:ext cx="11618258" cy="5852430"/>
          </a:xfrm>
        </p:spPr>
        <p:txBody>
          <a:bodyPr>
            <a:noAutofit/>
          </a:bodyPr>
          <a:lstStyle/>
          <a:p>
            <a:pPr marL="0" indent="361950" algn="just">
              <a:buNone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2024 році Городоцькою сільською радою, на виконання «Програми розвитку та фінансової підтримки комунального некомерційного підприємства  «Центр ПМСД «Медичний простір» Городоцької сільської ради Рівненського району, Рівненської області було виділено субвенцію у розмірі  </a:t>
            </a:r>
            <a:r>
              <a:rPr lang="uk-UA" sz="1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5 418 142,76  грн. </a:t>
            </a:r>
          </a:p>
          <a:p>
            <a:pPr marL="0" indent="0" algn="ctr">
              <a:buNone/>
            </a:pPr>
            <a:r>
              <a:rPr lang="uk-UA" sz="1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Кошти спрямовані на: </a:t>
            </a:r>
            <a:endParaRPr lang="en-US" sz="18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оплату комунальних послуг 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572 491,07 грн.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матеріальне стимулювання медичних працівників – </a:t>
            </a: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650 000 грн.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придбання предметів та матеріалів, матеріалів для ремонту, меблів – </a:t>
            </a: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346 485,05 грн.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інші поточні видатки (повірка, роз пломбування  лічильників, перевірка димоходів, навчання персоналу) – </a:t>
            </a: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43 273,90 грн.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ремонт системи водопостачання та приміщень Обарівської амбулаторії </a:t>
            </a:r>
            <a:r>
              <a:rPr lang="uk-UA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загальної практики-сімейної медицини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2 421 642,00 грн.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ремонт приміщень Городоцької амбулаторії </a:t>
            </a:r>
            <a:r>
              <a:rPr lang="uk-UA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загальної практики-сімейної медицини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                      </a:t>
            </a: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980 533,13 грн.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забезпечення громадян громади пільговими ліками – </a:t>
            </a: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168 233,97 грн.</a:t>
            </a: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7188" indent="-357188" algn="just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придбання виробів медичного призначення пільговим категоріям громадян - </a:t>
            </a: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235483,64 грн.</a:t>
            </a:r>
            <a:endParaRPr lang="uk-UA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uk-UA" sz="1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2024 році підприємством сплачено до бюджету Городоцької сільської ради податок з доходу фізичних осіб– 1 637 332,38 грн.</a:t>
            </a:r>
            <a:endParaRPr lang="uk-UA" sz="1800" b="1" dirty="0"/>
          </a:p>
        </p:txBody>
      </p:sp>
    </p:spTree>
    <p:extLst>
      <p:ext uri="{BB962C8B-B14F-4D97-AF65-F5344CB8AC3E}">
        <p14:creationId xmlns:p14="http://schemas.microsoft.com/office/powerpoint/2010/main" val="3712425847"/>
      </p:ext>
    </p:extLst>
  </p:cSld>
  <p:clrMapOvr>
    <a:masterClrMapping/>
  </p:clrMapOvr>
  <p:transition spd="slow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D813F-A0A8-4625-9919-DE41EAC0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225714"/>
            <a:ext cx="11330152" cy="674776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поточний ремонт приміщень Городоцької амбулаторії </a:t>
            </a:r>
            <a:r>
              <a:rPr lang="uk-UA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загальної практики-сімейної медицини</a:t>
            </a:r>
            <a:endParaRPr lang="uk-UA" sz="22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485AC1-B515-4C50-BD11-D6C8AF904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66" y="1108556"/>
            <a:ext cx="4427961" cy="56087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50CD6F-0CCD-47EB-AA3D-CD51EA9A9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52" y="1108556"/>
            <a:ext cx="4296506" cy="56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31701"/>
      </p:ext>
    </p:extLst>
  </p:cSld>
  <p:clrMapOvr>
    <a:masterClrMapping/>
  </p:clrMapOvr>
  <p:transition spd="slow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027B7-0CB5-487D-87C0-3186A166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38" y="194801"/>
            <a:ext cx="10623485" cy="871999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поточний ремонт приміщень Городоцької амбулаторії 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загальної практики-сімейної медицини</a:t>
            </a:r>
            <a:endParaRPr lang="uk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824871-6121-49A2-A636-D1B1BF33A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11" y="1059328"/>
            <a:ext cx="4270766" cy="56038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BD2F75-E877-408A-9B91-54EEA8CC9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04" y="1053272"/>
            <a:ext cx="4422988" cy="560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08258"/>
      </p:ext>
    </p:extLst>
  </p:cSld>
  <p:clrMapOvr>
    <a:masterClrMapping/>
  </p:clrMapOvr>
  <p:transition spd="slow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A11488-CF17-45B8-B4C0-A56D6E986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50" y="1397204"/>
            <a:ext cx="5418123" cy="40635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F9F1E-3298-4467-B471-217361B3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279684"/>
            <a:ext cx="10581229" cy="706434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uk-UA" sz="2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приміщень Обарівської амбулаторії </a:t>
            </a:r>
            <a:r>
              <a:rPr lang="uk-UA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загальної практики-сімейної медицини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77B9E5-DB71-42F1-B943-0438E236A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1055496"/>
            <a:ext cx="5410792" cy="28423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185F33-A32F-48D2-8EC7-3A7D9957D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4200067"/>
            <a:ext cx="5321145" cy="252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423062"/>
      </p:ext>
    </p:extLst>
  </p:cSld>
  <p:clrMapOvr>
    <a:masterClrMapping/>
  </p:clrMapOvr>
  <p:transition spd="slow"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F9F1E-3298-4467-B471-217361B3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199001"/>
            <a:ext cx="11017624" cy="802706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uk-UA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приміщень Обарівської амбулаторії </a:t>
            </a:r>
            <a:r>
              <a:rPr lang="uk-UA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загальної практики-сімейної медицини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07E837-7FFC-48B9-9DE1-0C7568CC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9" y="1100320"/>
            <a:ext cx="5293517" cy="27455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EED403-9D32-40A0-B491-004B7A624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59" y="4087906"/>
            <a:ext cx="5254041" cy="257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12FD8E-D000-430F-8556-2D5C91A63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65" y="1402976"/>
            <a:ext cx="5600829" cy="40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0085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8681" y="491706"/>
            <a:ext cx="5915025" cy="317783"/>
          </a:xfrm>
        </p:spPr>
        <p:txBody>
          <a:bodyPr>
            <a:no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Комунікація з громадою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33298" y="1008246"/>
            <a:ext cx="4924501" cy="1021885"/>
          </a:xfrm>
          <a:prstGeom prst="roundRect">
            <a:avLst/>
          </a:prstGeom>
          <a:solidFill>
            <a:schemeClr val="accent6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забезпечення гласності та відкритості у роботі Городоцької сільської ради діє </a:t>
            </a:r>
          </a:p>
          <a:p>
            <a:pPr algn="ctr"/>
            <a:r>
              <a:rPr lang="uk-UA" sz="15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офіційний </a:t>
            </a:r>
            <a:r>
              <a:rPr lang="uk-UA" sz="15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вебсайт</a:t>
            </a:r>
            <a:r>
              <a:rPr lang="uk-UA" sz="15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uk-UA" sz="1400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https://gorodok-gromada.gov.ua</a:t>
            </a:r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04993" y="4965333"/>
            <a:ext cx="4162097" cy="935525"/>
          </a:xfrm>
          <a:prstGeom prst="roundRect">
            <a:avLst/>
          </a:prstGeom>
          <a:solidFill>
            <a:schemeClr val="accent6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офіційна сторінка у соціальній мережі </a:t>
            </a:r>
            <a:r>
              <a:rPr lang="uk-UA" sz="1600" dirty="0">
                <a:solidFill>
                  <a:schemeClr val="tx1"/>
                </a:solidFill>
              </a:rPr>
              <a:t>«</a:t>
            </a:r>
            <a:r>
              <a:rPr lang="uk-UA" sz="16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Facebook</a:t>
            </a:r>
            <a:r>
              <a:rPr lang="uk-UA" sz="1600" dirty="0">
                <a:solidFill>
                  <a:schemeClr val="tx1"/>
                </a:solidFill>
              </a:rPr>
              <a:t>»</a:t>
            </a:r>
            <a:endParaRPr lang="ru-RU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541" y="6210674"/>
            <a:ext cx="384194" cy="384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66" y="1082566"/>
            <a:ext cx="4847029" cy="36840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DEBFAF-973C-4396-A4C3-195B03C32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8" y="2327907"/>
            <a:ext cx="4924501" cy="3684010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9F051AF-49BD-4F0B-B943-7A3FA711CA66}"/>
              </a:ext>
            </a:extLst>
          </p:cNvPr>
          <p:cNvSpPr/>
          <p:nvPr/>
        </p:nvSpPr>
        <p:spPr>
          <a:xfrm>
            <a:off x="3519299" y="6210674"/>
            <a:ext cx="5564407" cy="3112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539354" algn="ctr">
              <a:lnSpc>
                <a:spcPct val="107000"/>
              </a:lnSpc>
            </a:pPr>
            <a:r>
              <a:rPr lang="uk-UA" sz="1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офіційна </a:t>
            </a:r>
            <a:r>
              <a:rPr lang="uk-UA" sz="1400" b="1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вайбер</a:t>
            </a:r>
            <a:r>
              <a:rPr lang="uk-UA" sz="1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-група </a:t>
            </a:r>
            <a:r>
              <a:rPr lang="uk-UA" sz="1400" dirty="0">
                <a:solidFill>
                  <a:prstClr val="black"/>
                </a:solidFill>
              </a:rPr>
              <a:t>«</a:t>
            </a:r>
            <a:r>
              <a:rPr lang="uk-UA" sz="1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Городоцька ТГ НОВИНИ</a:t>
            </a:r>
            <a:r>
              <a:rPr lang="uk-UA" sz="1400" dirty="0">
                <a:solidFill>
                  <a:prstClr val="black"/>
                </a:solidFill>
              </a:rPr>
              <a:t>»</a:t>
            </a:r>
            <a:r>
              <a:rPr lang="uk-UA" sz="1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201964"/>
      </p:ext>
    </p:extLst>
  </p:cSld>
  <p:clrMapOvr>
    <a:masterClrMapping/>
  </p:clrMapOvr>
  <p:transition spd="slow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A2297-AA01-4832-A4C2-2D42D54D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932" y="275484"/>
            <a:ext cx="7886700" cy="47755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Соціальний захист населення на території громади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646868-BE90-4C52-AAF4-9BE6404F5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59" y="839756"/>
            <a:ext cx="11456894" cy="5819838"/>
          </a:xfrm>
        </p:spPr>
        <p:txBody>
          <a:bodyPr>
            <a:normAutofit fontScale="85000" lnSpcReduction="20000"/>
          </a:bodyPr>
          <a:lstStyle/>
          <a:p>
            <a:pPr marL="0" indent="361950" algn="just">
              <a:lnSpc>
                <a:spcPct val="120000"/>
              </a:lnSpc>
              <a:buNone/>
            </a:pP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У 202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році прийнято, опрацьовано та передано до управління соціального захисту населення Рівненської райдержадміністрації та Головного управління Пенсійного Фонду України в Рівненській області </a:t>
            </a:r>
            <a:r>
              <a:rPr lang="en-US" sz="1900" b="1" u="sng" dirty="0">
                <a:latin typeface="Arial" panose="020B0604020202020204" pitchFamily="34" charset="0"/>
                <a:cs typeface="Arial" panose="020B0604020202020204" pitchFamily="34" charset="0"/>
              </a:rPr>
              <a:t>959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електронних справ, яких :</a:t>
            </a:r>
          </a:p>
          <a:p>
            <a:pPr marL="0" indent="361950" algn="just">
              <a:buNone/>
            </a:pP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buFont typeface="Wingdings" panose="05000000000000000000" pitchFamily="2" charset="2"/>
              <a:buChar char="v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653</a:t>
            </a: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– на призначення усіх видів державних допомог;</a:t>
            </a:r>
          </a:p>
          <a:p>
            <a:pPr marL="361950" indent="-361950" algn="just">
              <a:buFont typeface="Wingdings" panose="05000000000000000000" pitchFamily="2" charset="2"/>
              <a:buChar char="v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343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– на отримання житлових субсидій; </a:t>
            </a:r>
          </a:p>
          <a:p>
            <a:pPr marL="361950" indent="-361950" algn="just">
              <a:buFont typeface="Wingdings" panose="05000000000000000000" pitchFamily="2" charset="2"/>
              <a:buChar char="v"/>
            </a:pP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– на отримання пільг.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rgbClr val="7030A0"/>
              </a:buClr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осіб пройшли реабілітацію в КЗ «Рівненський обласний центр комплексної реабілітації» Рівненської обласної ради. Сума видатків з місцевого бюджету становить – </a:t>
            </a: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145250,00 грн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У громаді створено та діють Координаційна рада з питань внутрішньо переміщених осіб, Координаційний центр підтримки цивільного населення та комісія із встановлення факту здійснення особою догляду (постійного догляду);</a:t>
            </a:r>
          </a:p>
          <a:p>
            <a:pPr marL="361950" indent="-3619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Організовано призначення і виплату компенсацій </a:t>
            </a: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фізичним особам, які надають соціальні послуги з догляду на непрофесійній основі. Сума видатків з місцевого бюджету становить </a:t>
            </a: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544280,00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грн.;</a:t>
            </a:r>
          </a:p>
          <a:p>
            <a:pPr marL="361950" indent="-3619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uk-UA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Відповідно до Указу Президента України </a:t>
            </a:r>
            <a:r>
              <a:rPr lang="uk-UA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uk-UA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жителькам Городоцької громади присвоєно почесне звання «Мати-героїня»;</a:t>
            </a:r>
          </a:p>
          <a:p>
            <a:pPr marL="361950" indent="-3619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До Дня святого Миколая </a:t>
            </a: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дітей з особливими потребами, які не відвідують дошкільні та шкільні заклади громадим отримали новорічні подарунки за кошти бюджету сільської ради;</a:t>
            </a:r>
          </a:p>
          <a:p>
            <a:pPr marL="361950" indent="-3619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З нагоди Різдва та Великодня внутрішньо-переміщеним особам було надано продуктові пакунки,  на загальну суму  </a:t>
            </a:r>
            <a:r>
              <a:rPr lang="uk-UA" sz="1900" b="1" dirty="0">
                <a:latin typeface="Arial" panose="020B0604020202020204" pitchFamily="34" charset="0"/>
                <a:cs typeface="Arial" panose="020B0604020202020204" pitchFamily="34" charset="0"/>
              </a:rPr>
              <a:t>154 740,00 грн.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1293056"/>
      </p:ext>
    </p:extLst>
  </p:cSld>
  <p:clrMapOvr>
    <a:masterClrMapping/>
  </p:clrMapOvr>
  <p:transition spd="slow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27E77-3D61-4E6C-BDDB-5AF59BB2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035" y="365130"/>
            <a:ext cx="8635040" cy="756305"/>
          </a:xfrm>
        </p:spPr>
        <p:txBody>
          <a:bodyPr>
            <a:noAutofit/>
          </a:bodyPr>
          <a:lstStyle/>
          <a:p>
            <a:pPr algn="ctr"/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Відповідно до Указу Президента України 5 жителькам Городоцької громади присвоєно почесне звання «Мати-героїня»</a:t>
            </a:r>
            <a:endParaRPr lang="uk-UA" sz="20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50A31B-1DA4-495B-9B9D-1B48100C6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1213311"/>
            <a:ext cx="6412694" cy="48295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F41581-9DA3-4CD8-9B8C-2CF7DDE7D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39" y="1213311"/>
            <a:ext cx="4028085" cy="53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73187"/>
      </p:ext>
    </p:extLst>
  </p:cSld>
  <p:clrMapOvr>
    <a:masterClrMapping/>
  </p:clrMapOvr>
  <p:transition spd="slow">
    <p:wheel spokes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743C0-3014-4737-8F95-E10BE55F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980592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До Дня святого Миколая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дітей з особливими потребами, які не відвідують дошкільні та шкільні заклади громадим отримали новорічні подарунки</a:t>
            </a:r>
            <a:endParaRPr lang="uk-UA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109AB4-AD83-4119-9F47-03B5178C0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2" y="1267811"/>
            <a:ext cx="3592630" cy="47929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588207-0D74-4956-900A-6EF0C4EDD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4" y="2062561"/>
            <a:ext cx="3497558" cy="46634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5B8805-3C0F-4E71-8572-FED83DD4D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30" y="1267812"/>
            <a:ext cx="3497558" cy="47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14581"/>
      </p:ext>
    </p:extLst>
  </p:cSld>
  <p:clrMapOvr>
    <a:masterClrMapping/>
  </p:clrMapOvr>
  <p:transition spd="slow">
    <p:wheel spokes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180" y="296507"/>
            <a:ext cx="84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Захист прав дітей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062208"/>
              </p:ext>
            </p:extLst>
          </p:nvPr>
        </p:nvGraphicFramePr>
        <p:xfrm>
          <a:off x="616366" y="781238"/>
          <a:ext cx="11315658" cy="600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9326532"/>
      </p:ext>
    </p:extLst>
  </p:cSld>
  <p:clrMapOvr>
    <a:masterClrMapping/>
  </p:clrMapOvr>
  <p:transition spd="slow">
    <p:wheel spokes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49E1C-0AB9-4CA4-A60A-55CA736C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30"/>
            <a:ext cx="7886700" cy="70454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Проведено 46 профілактичних рейдів, в ході яких обстежено житлово-побутові умови проживання 102 сімей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C4298C-9D03-4DEB-942E-65BE988D1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8" y="1181819"/>
            <a:ext cx="4568995" cy="50206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205F0C-FA39-4256-BCC7-A8400974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78" y="1843939"/>
            <a:ext cx="5767857" cy="48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1439"/>
      </p:ext>
    </p:extLst>
  </p:cSld>
  <p:clrMapOvr>
    <a:masterClrMapping/>
  </p:clrMapOvr>
  <p:transition spd="slow">
    <p:wheel spokes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180" y="296507"/>
            <a:ext cx="841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До Дня захисту дітей 64 дитини пільгових категорій та ВПО отримали подарунки у вигляді продуктових пакетів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27153A-8753-4158-BC7A-88A0192C4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5" y="1224333"/>
            <a:ext cx="5869365" cy="4402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BC82BC-F65B-43C0-8FAD-4F64CD493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58" y="1103035"/>
            <a:ext cx="4464192" cy="56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93384"/>
      </p:ext>
    </p:extLst>
  </p:cSld>
  <p:clrMapOvr>
    <a:masterClrMapping/>
  </p:clrMapOvr>
  <p:transition spd="slow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180" y="296507"/>
            <a:ext cx="84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Захист прав дітей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2392" y="6030818"/>
            <a:ext cx="1030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ctr"/>
            <a:r>
              <a:rPr lang="uk-UA" b="1" i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нагоди відзначення Різдвяних та Новорічних свят 30 дітей пільгових </a:t>
            </a:r>
            <a:r>
              <a:rPr lang="uk-UA" b="1" i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категорівй</a:t>
            </a:r>
            <a:r>
              <a:rPr lang="uk-UA" b="1" i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отримали подарунки у вигляді солодощів</a:t>
            </a:r>
            <a:endParaRPr lang="ru-RU" b="1" i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63" y="891750"/>
            <a:ext cx="3929890" cy="5102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6CE793-C986-454A-AF2A-F50AA8212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42" y="891750"/>
            <a:ext cx="4200725" cy="5102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17047"/>
      </p:ext>
    </p:extLst>
  </p:cSld>
  <p:clrMapOvr>
    <a:masterClrMapping/>
  </p:clrMapOvr>
  <p:transition spd="slow">
    <p:wheel spokes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003" y="396823"/>
            <a:ext cx="8755811" cy="552091"/>
          </a:xfrm>
        </p:spPr>
        <p:txBody>
          <a:bodyPr anchor="t">
            <a:noAutofit/>
          </a:bodyPr>
          <a:lstStyle/>
          <a:p>
            <a:pPr algn="ctr"/>
            <a:r>
              <a:rPr lang="uk-UA" sz="2000" b="1" i="1" dirty="0">
                <a:latin typeface="Arial" pitchFamily="34" charset="0"/>
                <a:ea typeface="Calibri"/>
                <a:cs typeface="Arial" pitchFamily="34" charset="0"/>
              </a:rPr>
              <a:t>Допомога надана для підрозділів Сил безпеки та оборони 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України</a:t>
            </a:r>
            <a:endParaRPr lang="uk-UA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285266"/>
              </p:ext>
            </p:extLst>
          </p:nvPr>
        </p:nvGraphicFramePr>
        <p:xfrm>
          <a:off x="326682" y="820924"/>
          <a:ext cx="11420559" cy="583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0144018"/>
      </p:ext>
    </p:extLst>
  </p:cSld>
  <p:clrMapOvr>
    <a:masterClrMapping/>
  </p:clrMapOvr>
  <p:transition spd="slow">
    <p:wheel spokes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1" y="267431"/>
            <a:ext cx="7886700" cy="78500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Автомобілі передані для підрозділів Сил безпеки та оборони </a:t>
            </a:r>
            <a:r>
              <a:rPr lang="uk-UA" sz="2400" b="1" i="1" dirty="0">
                <a:latin typeface="Arial" pitchFamily="34" charset="0"/>
                <a:cs typeface="Arial" pitchFamily="34" charset="0"/>
              </a:rPr>
              <a:t>України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67" y="3943446"/>
            <a:ext cx="4511376" cy="2630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83" y="1035324"/>
            <a:ext cx="4380680" cy="2701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83" y="3961733"/>
            <a:ext cx="4380680" cy="2628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67" y="1108130"/>
            <a:ext cx="4511376" cy="26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5079"/>
      </p:ext>
    </p:extLst>
  </p:cSld>
  <p:clrMapOvr>
    <a:masterClrMapping/>
  </p:clrMapOvr>
  <p:transition spd="slow">
    <p:wheel spokes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1" y="267431"/>
            <a:ext cx="7886700" cy="78500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Автомобілі передані для підрозділів Сил безпеки та оборони </a:t>
            </a:r>
            <a:r>
              <a:rPr lang="uk-UA" sz="2400" b="1" i="1" dirty="0">
                <a:latin typeface="Arial" pitchFamily="34" charset="0"/>
                <a:cs typeface="Arial" pitchFamily="34" charset="0"/>
              </a:rPr>
              <a:t>України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19" y="3954231"/>
            <a:ext cx="4452762" cy="2722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20" y="1052433"/>
            <a:ext cx="4452762" cy="27655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CC0BC5-D6FD-4705-86F1-6C10C5AE8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8" y="1052433"/>
            <a:ext cx="4452762" cy="27655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54773D-4B91-40BA-B02C-E875BD613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8" y="3954231"/>
            <a:ext cx="4458849" cy="27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9442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B2497-E17C-4BAF-B6D1-2B1242A9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45" y="206326"/>
            <a:ext cx="11372193" cy="74860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Городоцька територіальна громада увійшла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 Топ-100 громад України за індексом цифрової трансформації</a:t>
            </a:r>
            <a:endParaRPr lang="uk-UA" sz="2400" b="1" dirty="0"/>
          </a:p>
        </p:txBody>
      </p:sp>
      <p:pic>
        <p:nvPicPr>
          <p:cNvPr id="11" name="Місце для вмісту 10">
            <a:extLst>
              <a:ext uri="{FF2B5EF4-FFF2-40B4-BE49-F238E27FC236}">
                <a16:creationId xmlns:a16="http://schemas.microsoft.com/office/drawing/2014/main" id="{C75D3F4A-A362-4574-BFF7-DC43E38F5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89" y="3946850"/>
            <a:ext cx="4352443" cy="2847264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555FAE-4E86-4897-A8D4-D87271982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73" y="1032119"/>
            <a:ext cx="8562701" cy="27568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8B6D63-2D1C-4CEC-AB2C-46865181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24" y="3946850"/>
            <a:ext cx="4564274" cy="28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21603"/>
      </p:ext>
    </p:extLst>
  </p:cSld>
  <p:clrMapOvr>
    <a:masterClrMapping/>
  </p:clrMapOvr>
  <p:transition spd="slow">
    <p:wheel spokes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225" y="276307"/>
            <a:ext cx="11467322" cy="785003"/>
          </a:xfrm>
        </p:spPr>
        <p:txBody>
          <a:bodyPr>
            <a:normAutofit/>
          </a:bodyPr>
          <a:lstStyle/>
          <a:p>
            <a:pPr algn="ctr"/>
            <a:r>
              <a:rPr lang="uk-UA" sz="2000" b="1" i="1" dirty="0">
                <a:latin typeface="Arial" pitchFamily="34" charset="0"/>
                <a:cs typeface="Arial" pitchFamily="34" charset="0"/>
              </a:rPr>
              <a:t>К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вадрокоптер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DJI Mavic 3 Thermal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 та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DJI Mavic 3 PRO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 для </a:t>
            </a:r>
            <a:r>
              <a:rPr lang="uk-UA" sz="2000" b="1" i="1" dirty="0">
                <a:latin typeface="Arial" pitchFamily="34" charset="0"/>
                <a:ea typeface="Calibri"/>
                <a:cs typeface="Arial" pitchFamily="34" charset="0"/>
              </a:rPr>
              <a:t>Сил безпеки та оборони 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України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37" y="3890009"/>
            <a:ext cx="4305327" cy="2859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04" y="995047"/>
            <a:ext cx="4201063" cy="27747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04" y="3890008"/>
            <a:ext cx="4201063" cy="2859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40" y="995043"/>
            <a:ext cx="4305327" cy="27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61962"/>
      </p:ext>
    </p:extLst>
  </p:cSld>
  <p:clrMapOvr>
    <a:masterClrMapping/>
  </p:clrMapOvr>
  <p:transition spd="slow">
    <p:wheel spokes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233" y="276307"/>
            <a:ext cx="11457991" cy="785003"/>
          </a:xfrm>
        </p:spPr>
        <p:txBody>
          <a:bodyPr>
            <a:normAutofit/>
          </a:bodyPr>
          <a:lstStyle/>
          <a:p>
            <a:pPr algn="ctr"/>
            <a:r>
              <a:rPr lang="uk-UA" sz="2000" b="1" i="1" dirty="0">
                <a:latin typeface="Arial" pitchFamily="34" charset="0"/>
                <a:cs typeface="Arial" pitchFamily="34" charset="0"/>
              </a:rPr>
              <a:t>Квадрокоптери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DJI Mavic 3 Thermal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 та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DJI Mavic 3 PRO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 для </a:t>
            </a:r>
            <a:r>
              <a:rPr lang="uk-UA" sz="2000" b="1" i="1" dirty="0">
                <a:latin typeface="Arial" pitchFamily="34" charset="0"/>
                <a:ea typeface="Calibri"/>
                <a:cs typeface="Arial" pitchFamily="34" charset="0"/>
              </a:rPr>
              <a:t>Сил безпеки та оборони 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України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12" y="1052645"/>
            <a:ext cx="4187081" cy="2800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68" y="3928667"/>
            <a:ext cx="4284016" cy="27927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07" y="3935323"/>
            <a:ext cx="4187083" cy="28221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68" y="1052644"/>
            <a:ext cx="4284016" cy="28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81188"/>
      </p:ext>
    </p:extLst>
  </p:cSld>
  <p:clrMapOvr>
    <a:masterClrMapping/>
  </p:clrMapOvr>
  <p:transition spd="slow">
    <p:wheel spokes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A9AAB-D8D8-4760-8847-45DDA5CD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6" y="223929"/>
            <a:ext cx="10720874" cy="765116"/>
          </a:xfrm>
        </p:spPr>
        <p:txBody>
          <a:bodyPr/>
          <a:lstStyle/>
          <a:p>
            <a:pPr algn="ctr"/>
            <a:r>
              <a:rPr lang="uk-UA" sz="2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Квадрокоптери</a:t>
            </a:r>
            <a:r>
              <a:rPr lang="en-US" sz="2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DJI Mavic 3 Thermal</a:t>
            </a:r>
            <a:r>
              <a:rPr lang="uk-UA" sz="2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en-US" sz="2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DJI Mavic 3 PRO</a:t>
            </a:r>
            <a:r>
              <a:rPr lang="uk-UA" sz="2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uk-UA" sz="2000" b="1" i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Сил безпеки та оборони </a:t>
            </a:r>
            <a:r>
              <a:rPr lang="uk-UA" sz="2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України </a:t>
            </a: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3DE09C7-E934-4547-A5D1-8AAADA913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106" y="989044"/>
            <a:ext cx="4218328" cy="287142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F8BDF9-9C89-430F-9DA1-0B7294E56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14" y="3953773"/>
            <a:ext cx="4338680" cy="26971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FC8333-C167-4E1A-9179-93E25596A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14" y="989045"/>
            <a:ext cx="4338682" cy="28714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27B987-1BB9-46A2-89A6-72AD3BF8F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106" y="3927741"/>
            <a:ext cx="4218328" cy="27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93186"/>
      </p:ext>
    </p:extLst>
  </p:cSld>
  <p:clrMapOvr>
    <a:masterClrMapping/>
  </p:clrMapOvr>
  <p:transition spd="slow">
    <p:wheel spokes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523" y="265188"/>
            <a:ext cx="11290040" cy="5887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Допомога жителів громади для </a:t>
            </a:r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підрозділів Сил безпеки та оборони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CCF7C7-71DA-43B9-A690-C1592C307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20" y="1071537"/>
            <a:ext cx="5507379" cy="22906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E71963-D201-4A70-AFD4-CF6F45279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22" y="3579768"/>
            <a:ext cx="4425351" cy="31483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F327E0-7273-44F2-B695-B07E650E6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1141981"/>
            <a:ext cx="4176477" cy="4875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5593139"/>
      </p:ext>
    </p:extLst>
  </p:cSld>
  <p:clrMapOvr>
    <a:masterClrMapping/>
  </p:clrMapOvr>
  <p:transition spd="slow">
    <p:wheel spokes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EA7A6-399D-4955-ACA8-AC72864B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65" y="215841"/>
            <a:ext cx="11392669" cy="633245"/>
          </a:xfrm>
        </p:spPr>
        <p:txBody>
          <a:bodyPr/>
          <a:lstStyle/>
          <a:p>
            <a:pPr algn="ctr"/>
            <a:r>
              <a:rPr lang="uk-UA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Допомога жителів громади для </a:t>
            </a:r>
            <a:r>
              <a:rPr lang="uk-UA" sz="2200" b="1" i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підрозділів Сил безпеки та оборони </a:t>
            </a:r>
            <a:r>
              <a:rPr lang="uk-UA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endParaRPr lang="uk-UA" dirty="0"/>
          </a:p>
        </p:txBody>
      </p:sp>
      <p:pic>
        <p:nvPicPr>
          <p:cNvPr id="15" name="Місце для вмісту 14">
            <a:extLst>
              <a:ext uri="{FF2B5EF4-FFF2-40B4-BE49-F238E27FC236}">
                <a16:creationId xmlns:a16="http://schemas.microsoft.com/office/drawing/2014/main" id="{2B9E0573-E865-4A32-B4A0-5AF600CEC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97" y="1512102"/>
            <a:ext cx="6173054" cy="4629791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1FE15C-FF07-4261-B787-4E58F5729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0" y="1365858"/>
            <a:ext cx="3487046" cy="47760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71912404"/>
      </p:ext>
    </p:extLst>
  </p:cSld>
  <p:clrMapOvr>
    <a:masterClrMapping/>
  </p:clrMapOvr>
  <p:transition spd="slow">
    <p:wheel spokes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73508" y="1196594"/>
            <a:ext cx="5801868" cy="629487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uk-UA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100" b="1" dirty="0">
                <a:latin typeface="Arial" panose="020B0604020202020204" pitchFamily="34" charset="0"/>
                <a:cs typeface="Arial" panose="020B0604020202020204" pitchFamily="34" charset="0"/>
              </a:rPr>
              <a:t>Городоцька сільська рада</a:t>
            </a:r>
            <a:br>
              <a:rPr lang="uk-UA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100" dirty="0">
                <a:latin typeface="Arial" panose="020B0604020202020204" pitchFamily="34" charset="0"/>
                <a:cs typeface="Arial" panose="020B0604020202020204" pitchFamily="34" charset="0"/>
              </a:rPr>
              <a:t>Рівненського району Рівненської області</a:t>
            </a:r>
            <a:br>
              <a:rPr lang="uk-UA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07" y="2610183"/>
            <a:ext cx="8289987" cy="1729096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uk-UA" sz="4400" b="1" spc="45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1149BC-4D78-4DAA-AD54-B4278B9C5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42" y="272669"/>
            <a:ext cx="762000" cy="923925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131BB0F-8473-4AEB-96D6-347015EE873C}"/>
              </a:ext>
            </a:extLst>
          </p:cNvPr>
          <p:cNvSpPr txBox="1">
            <a:spLocks/>
          </p:cNvSpPr>
          <p:nvPr/>
        </p:nvSpPr>
        <p:spPr>
          <a:xfrm>
            <a:off x="4819292" y="6121088"/>
            <a:ext cx="2389517" cy="3126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Городок – 2025 рік</a:t>
            </a:r>
          </a:p>
        </p:txBody>
      </p:sp>
    </p:spTree>
    <p:extLst>
      <p:ext uri="{BB962C8B-B14F-4D97-AF65-F5344CB8AC3E}">
        <p14:creationId xmlns:p14="http://schemas.microsoft.com/office/powerpoint/2010/main" val="933266917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2250" y="458146"/>
            <a:ext cx="6616461" cy="576548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Цивільний захист. Мобілізаційна та оборонна робота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488" y="2002536"/>
            <a:ext cx="6043613" cy="37033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1371798" y="1344919"/>
            <a:ext cx="9448403" cy="88078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07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6 засідань Комісії з питань техногенно-екологічної безпеки та надзвичайних ситуацій Городоцької сільської ради та розглянуто 13 питань</a:t>
            </a:r>
            <a:endParaRPr lang="uk-UA" sz="16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1371798" y="2548214"/>
            <a:ext cx="9448403" cy="88078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Забезпечено участь слухачів Городоцької сільської ради у навчально-методичному центрі цивільного захисту та безпеки життєдіяльності області</a:t>
            </a: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1371798" y="3854196"/>
            <a:ext cx="9448403" cy="9502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07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Третьому Державному </a:t>
            </a:r>
            <a:r>
              <a:rPr lang="uk-UA" sz="16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пожежно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-рятувальному загону Головного управління ДСНС України у Рівненській області виділено кошти у сумі 150 </a:t>
            </a:r>
            <a:r>
              <a:rPr lang="uk-UA" sz="16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1371798" y="5230746"/>
            <a:ext cx="9448403" cy="107540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00B05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dirty="0"/>
              <a:t>Сільською радою забезпечено реалізацію заходів з мобілізаційної підготовки та виконання завдань з підготовки територіальної оборони </a:t>
            </a:r>
            <a:endParaRPr lang="uk-UA" sz="16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01924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0" y="279447"/>
            <a:ext cx="7886700" cy="476654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Адміністративні послуги</a:t>
            </a:r>
          </a:p>
        </p:txBody>
      </p:sp>
      <p:graphicFrame>
        <p:nvGraphicFramePr>
          <p:cNvPr id="7" name="Місце для вмісту 6">
            <a:extLst>
              <a:ext uri="{FF2B5EF4-FFF2-40B4-BE49-F238E27FC236}">
                <a16:creationId xmlns:a16="http://schemas.microsoft.com/office/drawing/2014/main" id="{06545FCB-7213-4B80-8BB7-4966C3292C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343751"/>
              </p:ext>
            </p:extLst>
          </p:nvPr>
        </p:nvGraphicFramePr>
        <p:xfrm>
          <a:off x="1093076" y="836763"/>
          <a:ext cx="10738140" cy="581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0607568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05442"/>
            <a:ext cx="8229600" cy="552090"/>
          </a:xfrm>
        </p:spPr>
        <p:txBody>
          <a:bodyPr>
            <a:normAutofit/>
          </a:bodyPr>
          <a:lstStyle/>
          <a:p>
            <a:pPr algn="ctr"/>
            <a:r>
              <a:rPr lang="uk-UA" sz="2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Регуляторна політика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027" y="957532"/>
            <a:ext cx="11372193" cy="562442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виконання статті 27 Закону України «Про місцеве самоврядування в Україні» та відповідно до Закону України «Про засади державної регуляторної політики у сфері господарської діяльності» у 2024 році Городоцькою сільською радою прийнято три регуляторні акти:</a:t>
            </a:r>
            <a:endParaRPr lang="uk-UA" sz="1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4013" indent="-354013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Рішенням сільської ради від 26 червня 2024 року № 1664 внесено зміни до рішення сільської ради від 29 червня 2023 року №1264 «Про встановлення місцевих податків і зборів на території Городоцької сільської ради», відповідно до зазначеного регуляторного акту на території громади змінено місцеві податки і збори на 2024 рік;</a:t>
            </a:r>
          </a:p>
          <a:p>
            <a:pPr marL="354013" indent="-354013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Рішенням сільської ради від 11 липня 2024 року № 1764 внесено зміни до рішення сільської ради від 29 червня № 1264 «Про встановлення місцевих податків і зборів на території Городоцької сільської ради», відповідно до якого було зменшено земельний податок для громадян;</a:t>
            </a:r>
          </a:p>
          <a:p>
            <a:pPr marL="354013" indent="-354013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Рішенням сільської ради від 20 грудня 2024 року №1868 внесено зміни до рішення сільської ради від 29 червня № 1264 «Про встановлення місцевих податків і зборів на території Городоцької сільської ради», відповідно до якого було встановлено місцеві податки і збори на 2024-2025 роки.</a:t>
            </a:r>
          </a:p>
          <a:p>
            <a:pPr marL="0" indent="0" algn="just">
              <a:lnSpc>
                <a:spcPct val="115000"/>
              </a:lnSpc>
              <a:buClr>
                <a:srgbClr val="FF0000"/>
              </a:buClr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207AD29D-4208-4E27-961D-7ED3656420C3}"/>
              </a:ext>
            </a:extLst>
          </p:cNvPr>
          <p:cNvSpPr/>
          <p:nvPr/>
        </p:nvSpPr>
        <p:spPr>
          <a:xfrm>
            <a:off x="840829" y="5486400"/>
            <a:ext cx="10815144" cy="9661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tabLst>
                <a:tab pos="8342313" algn="l"/>
              </a:tabLst>
            </a:pPr>
            <a:r>
              <a:rPr lang="uk-UA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Рішенням сільської ради від 11 листопада 2024 року №1843 затверджено </a:t>
            </a:r>
          </a:p>
          <a:p>
            <a:pPr algn="ctr">
              <a:lnSpc>
                <a:spcPct val="115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tabLst>
                <a:tab pos="8342313" algn="l"/>
              </a:tabLst>
            </a:pPr>
            <a:r>
              <a:rPr lang="uk-UA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 діяльності </a:t>
            </a:r>
            <a:r>
              <a:rPr lang="uk-UA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 підготовки </a:t>
            </a:r>
            <a:r>
              <a:rPr lang="uk-UA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проєктів</a:t>
            </a:r>
            <a:r>
              <a:rPr lang="uk-UA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регуляторних актів Городоцької сільської ради на 2025 рік</a:t>
            </a:r>
            <a:endParaRPr lang="uk-UA" sz="16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62662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42C6C065-E3D4-4190-A487-A7BCE979C016}" vid="{BD8EE37A-A6A3-4242-9042-EFAAE71A202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</TotalTime>
  <Words>3088</Words>
  <Application>Microsoft Office PowerPoint</Application>
  <PresentationFormat>Широкий екран</PresentationFormat>
  <Paragraphs>256</Paragraphs>
  <Slides>65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Times New Roman</vt:lpstr>
      <vt:lpstr>Wingdings</vt:lpstr>
      <vt:lpstr>Тема1</vt:lpstr>
      <vt:lpstr> Городоцька сільська рада Рівненського району Рівненської області </vt:lpstr>
      <vt:lpstr>Діяльність Ради у 2024 році</vt:lpstr>
      <vt:lpstr>Діяльність виконавчого комітету</vt:lpstr>
      <vt:lpstr>Робота адміністративної комісії при виконавчому комітеті сільської ради</vt:lpstr>
      <vt:lpstr>Комунікація з громадою</vt:lpstr>
      <vt:lpstr>Городоцька територіальна громада увійшла до Топ-100 громад України за індексом цифрової трансформації</vt:lpstr>
      <vt:lpstr>Цивільний захист. Мобілізаційна та оборонна робота</vt:lpstr>
      <vt:lpstr>Адміністративні послуги</vt:lpstr>
      <vt:lpstr>Регуляторна політика</vt:lpstr>
      <vt:lpstr>Структура власних доходів загального фонду бюджету Городоцької сільської територіальної громади за 2024 рік</vt:lpstr>
      <vt:lpstr>Структура доходів до спеціального фонду бюджету Городоцької сільської територіальної громади за 2024 рік </vt:lpstr>
      <vt:lpstr>Динаміка надходжень до бюджету Городоцької сільської територіальної громади по власних доходах загального фонду за 2021-2024 роки</vt:lpstr>
      <vt:lpstr>Структура видатків бюджету Городоцької сільської територіальної громади за 2024 рік </vt:lpstr>
      <vt:lpstr>У 2024 році у населених пунктах громади проведено капітальні та поточні ремонти доріг</vt:lpstr>
      <vt:lpstr>У 2024 році проведено капітальні та поточні ремонти доріг у населених пунктах громади</vt:lpstr>
      <vt:lpstr>У 2024 році проведено капітальні та поточні ремонти доріг у населених пунктах громади</vt:lpstr>
      <vt:lpstr>У 2024 році проведено капітальні та поточні ремонти доріг у населених пунктах громади</vt:lpstr>
      <vt:lpstr>У 2024 році проведено капітальні та поточні ремонти доріг у населених пунктах громади</vt:lpstr>
      <vt:lpstr>Облаштовано зупинки для громадського транспорту</vt:lpstr>
      <vt:lpstr>Освітлення вулиць в населених пунктах громади </vt:lpstr>
      <vt:lpstr>Вивіз твердих побутових відходів</vt:lpstr>
      <vt:lpstr>Містобудівна діяльність</vt:lpstr>
      <vt:lpstr>Гуманітарна сфера Освіта</vt:lpstr>
      <vt:lpstr>Гуманітарна сфера Освіта</vt:lpstr>
      <vt:lpstr>Завершено поточний ремонт протирадіаційного укриття Обарівського ліцею</vt:lpstr>
      <vt:lpstr>У Обарівському ліцеї відкрито Клас безпеки</vt:lpstr>
      <vt:lpstr>Поточні роботи по заміні та монтажі твердопаливних котлів в Обарівському ліцеї</vt:lpstr>
      <vt:lpstr>Капітальний ремонт (благоустрій) пришкільної території Бронницької гімназії</vt:lpstr>
      <vt:lpstr>Капітальний ремонт (благоустрій) пришкільної території Бронницької гімназії</vt:lpstr>
      <vt:lpstr>Проведено поточний ремонт пішохідної доріжки (благоустрій) на території приміщення Карпилівської гімназії</vt:lpstr>
      <vt:lpstr>Облаштовано укриття у будівлі складського приміщення дошкільного підрозділу опорного закладу «Городоцький ліцей» в селі Рубче</vt:lpstr>
      <vt:lpstr>Проведено роботи по об’єкту «Капітальний ремонт спортивного майданчика для гри у міні-футболу опорного закладу «Городоцький ліцей»</vt:lpstr>
      <vt:lpstr>Проводяться роботи по об’єкту «Капітальний ремонт спортивного залу опорного закладу «Городоцький ліцей» за спонсорські кошти ТОВ «Кроноспан Рівне» та кошти місцевого бюджету</vt:lpstr>
      <vt:lpstr>Для забезпечення громадської безпеки, охорони правопорядку, громадського порядку та безпекового освітнього середовища в Обарівському ліцеї та ОЗ «Городоцький ліцей» почали працювати офіцери служби освітньої безпеки</vt:lpstr>
      <vt:lpstr>Гуманітарна сфера Культура</vt:lpstr>
      <vt:lpstr>Гуманітарна сфера Культура</vt:lpstr>
      <vt:lpstr>Гуманітарна сфера Культура</vt:lpstr>
      <vt:lpstr>Гуманітарна сфера Культура</vt:lpstr>
      <vt:lpstr>Гуманітарна сфера Культура</vt:lpstr>
      <vt:lpstr>Благодійні заходи зі збору коштів на підтримку Збройних Сил України в закладах культури громади</vt:lpstr>
      <vt:lpstr>Благодійні заходи зі збору коштів на підтримку Збройних Сил України в закладах культури громади</vt:lpstr>
      <vt:lpstr>Гуманітарна сфера Спорт</vt:lpstr>
      <vt:lpstr>Гуманітарна сфера Спорт</vt:lpstr>
      <vt:lpstr>Команди громади взяли участь у проєкті «Пліч-о-пліч всеукраїнські шкільні ліги» серед закладів загальної середньої освіти у 2023-2024 навчальному році під гаслом «РАЗОМ ПЕРЕМОЖЕМО»</vt:lpstr>
      <vt:lpstr>Охорона здоров’я</vt:lpstr>
      <vt:lpstr>Проведено поточний ремонт приміщень Городоцької амбулаторії загальної практики-сімейної медицини</vt:lpstr>
      <vt:lpstr>Проведено поточний ремонт приміщень Городоцької амбулаторії загальної практики-сімейної медицини</vt:lpstr>
      <vt:lpstr>Проведено ремонт приміщень Обарівської амбулаторії загальної практики-сімейної медицини</vt:lpstr>
      <vt:lpstr>Проведено ремонт приміщень Обарівської амбулаторії загальної практики-сімейної медицини</vt:lpstr>
      <vt:lpstr>Соціальний захист населення на території громади</vt:lpstr>
      <vt:lpstr>Відповідно до Указу Президента України 5 жителькам Городоцької громади присвоєно почесне звання «Мати-героїня»</vt:lpstr>
      <vt:lpstr>До Дня святого Миколая 60 дітей з особливими потребами, які не відвідують дошкільні та шкільні заклади громадим отримали новорічні подарунки</vt:lpstr>
      <vt:lpstr>Презентація PowerPoint</vt:lpstr>
      <vt:lpstr>Проведено 46 профілактичних рейдів, в ході яких обстежено житлово-побутові умови проживання 102 сімей</vt:lpstr>
      <vt:lpstr>Презентація PowerPoint</vt:lpstr>
      <vt:lpstr>Презентація PowerPoint</vt:lpstr>
      <vt:lpstr>Допомога надана для підрозділів Сил безпеки та оборони України</vt:lpstr>
      <vt:lpstr>Автомобілі передані для підрозділів Сил безпеки та оборони України</vt:lpstr>
      <vt:lpstr>Автомобілі передані для підрозділів Сил безпеки та оборони України</vt:lpstr>
      <vt:lpstr>Квадрокоптери DJI Mavic 3 Thermal та DJI Mavic 3 PRO для Сил безпеки та оборони України </vt:lpstr>
      <vt:lpstr>Квадрокоптери DJI Mavic 3 Thermal та DJI Mavic 3 PRO для Сил безпеки та оборони України </vt:lpstr>
      <vt:lpstr>Квадрокоптери DJI Mavic 3 Thermal та DJI Mavic 3 PRO для Сил безпеки та оборони України </vt:lpstr>
      <vt:lpstr>Допомога жителів громади для підрозділів Сил безпеки та оборони України</vt:lpstr>
      <vt:lpstr>Допомога жителів громади для підрозділів Сил безпеки та оборони України</vt:lpstr>
      <vt:lpstr> Городоцька сільська рада Рівненського району Рівненської області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Городоцька сільська рада Рівненського району Рівненської області</dc:title>
  <dc:creator>Admins</dc:creator>
  <cp:lastModifiedBy>Сергій Шеремета</cp:lastModifiedBy>
  <cp:revision>291</cp:revision>
  <cp:lastPrinted>2024-11-13T14:54:38Z</cp:lastPrinted>
  <dcterms:created xsi:type="dcterms:W3CDTF">2024-07-29T04:37:48Z</dcterms:created>
  <dcterms:modified xsi:type="dcterms:W3CDTF">2025-03-28T08:48:36Z</dcterms:modified>
</cp:coreProperties>
</file>